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A0CC82"/>
    <a:srgbClr val="5B9BD5"/>
    <a:srgbClr val="9954CC"/>
    <a:srgbClr val="BCBCBC"/>
    <a:srgbClr val="F19E65"/>
    <a:srgbClr val="FFD44B"/>
    <a:srgbClr val="84B4E0"/>
    <a:srgbClr val="ED7D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3" autoAdjust="0"/>
  </p:normalViewPr>
  <p:slideViewPr>
    <p:cSldViewPr snapToGrid="0">
      <p:cViewPr varScale="1">
        <p:scale>
          <a:sx n="39" d="100"/>
          <a:sy n="39" d="100"/>
        </p:scale>
        <p:origin x="20" y="4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6BDBE-C53A-4862-A729-D28F3585A5F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5B1D0-5263-41BC-846A-2560DBAFD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6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1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8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5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0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7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7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3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4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8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6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1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441460"/>
            <a:ext cx="1237966" cy="304679"/>
          </a:xfrm>
          <a:prstGeom prst="rect">
            <a:avLst/>
          </a:prstGeom>
        </p:spPr>
      </p:pic>
      <p:sp>
        <p:nvSpPr>
          <p:cNvPr id="9" name="Line 10">
            <a:extLst>
              <a:ext uri="{FF2B5EF4-FFF2-40B4-BE49-F238E27FC236}">
                <a16:creationId xmlns:a16="http://schemas.microsoft.com/office/drawing/2014/main" id="{70E64C6A-78AE-4547-94F4-A7E658DB2EF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2" y="907750"/>
            <a:ext cx="11011709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609601" y="6516456"/>
            <a:ext cx="1313251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lang="ru-RU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aseline="0" dirty="0">
                <a:solidFill>
                  <a:srgbClr val="2E2E38"/>
                </a:solidFill>
                <a:latin typeface="Arial" panose="020B0604020202020204" pitchFamily="34" charset="0"/>
              </a:rPr>
              <a:t>Страница </a:t>
            </a:r>
            <a:fld id="{A3FB4A8D-9F1A-4BD3-82C6-0ED73247A80B}" type="slidenum">
              <a:rPr lang="en-US" baseline="0" smtClean="0">
                <a:solidFill>
                  <a:srgbClr val="2E2E38"/>
                </a:solidFill>
                <a:latin typeface="Arial" panose="020B0604020202020204" pitchFamily="34" charset="0"/>
              </a:rPr>
              <a:pPr/>
              <a:t>‹#›</a:t>
            </a:fld>
            <a:endParaRPr lang="en-US" baseline="0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3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 1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3582"/>
          </a:solidFill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56000">
                <a:srgbClr val="8AC6FB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6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3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2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0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9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897E-335B-4A6D-9574-0047D0D9C29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3867E-C6B9-43BB-82BF-AE1883107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13" t="17991" r="-13" b="2507"/>
          <a:stretch/>
        </p:blipFill>
        <p:spPr>
          <a:xfrm>
            <a:off x="6098806" y="0"/>
            <a:ext cx="6094800" cy="684000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420000"/>
            <a:ext cx="6098806" cy="2256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Хищения с карт и счетов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Случаи с которыми может столкнуться каждый</a:t>
            </a:r>
          </a:p>
          <a:p>
            <a:endParaRPr lang="ru-RU" sz="18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281827"/>
            <a:ext cx="6098806" cy="2761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76939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2910" y="184401"/>
            <a:ext cx="961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Выводы</a:t>
            </a:r>
          </a:p>
          <a:p>
            <a:pPr algn="ctr"/>
            <a:endParaRPr lang="ru-RU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03" y="962657"/>
            <a:ext cx="1164895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1. Не сообщайте людям, которые Вам звонят, свои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 персональные данные, данные карт, коды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 подтверждения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2. Не совершайте никаких действий под руководством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 неизвестных лиц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3. Если Вы не знаете того, кто Вам звонит, всегда считайте,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 что это злоумышленник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4. В любой непонятной ситуации завершайте разговор и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 самостоятельно обращайтесь в банк</a:t>
            </a:r>
          </a:p>
        </p:txBody>
      </p:sp>
    </p:spTree>
    <p:extLst>
      <p:ext uri="{BB962C8B-B14F-4D97-AF65-F5344CB8AC3E}">
        <p14:creationId xmlns:p14="http://schemas.microsoft.com/office/powerpoint/2010/main" val="139269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2910" y="184401"/>
            <a:ext cx="961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Если они оказались хитрее</a:t>
            </a:r>
          </a:p>
          <a:p>
            <a:pPr algn="ctr"/>
            <a:endParaRPr lang="ru-RU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03" y="1255955"/>
            <a:ext cx="1135849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1. Заблокируйте карту, с которой произошло хищение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2. Напишите в банк заявление о несогласии с операцией</a:t>
            </a:r>
          </a:p>
          <a:p>
            <a:r>
              <a:rPr lang="ru-RU" sz="3600" dirty="0">
                <a:solidFill>
                  <a:srgbClr val="FF0000"/>
                </a:solidFill>
              </a:rPr>
              <a:t>    и заявление на возврат утраченных средств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3. Напишите заявление в полицию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4. Проконсультируйтесь с юристом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9445" y="5139184"/>
            <a:ext cx="8590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FF0000"/>
                </a:solidFill>
              </a:rPr>
              <a:t>Помните, что возмещение похищенных с электронных средств платежа регламентируется статьей 9 Федерального закона от 27.06.2011 №161-ФЗ «О национальной платежной системе». Возмещение возможно ТОЛЬКО если вы не нарушали требований безопасности при использовании электронных средств платежа и незамедлительном (обращении с заявлением о не согласии с операцией в ваш банк.</a:t>
            </a: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1907398" y="5139183"/>
            <a:ext cx="8745028" cy="1119878"/>
          </a:xfrm>
          <a:prstGeom prst="bracketPair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3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02B1F9C-C1B4-4D27-A20F-4DEEBBE01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7300"/>
            <a:ext cx="4062411" cy="85634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7BCC4-E010-403E-BF9A-8EB84B479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339" y="5241472"/>
            <a:ext cx="4062411" cy="12402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Метелёв Михаил Владимирович – </a:t>
            </a:r>
            <a:r>
              <a:rPr lang="ru-RU" dirty="0" err="1"/>
              <a:t>гл.эксперт</a:t>
            </a:r>
            <a:r>
              <a:rPr lang="ru-RU" dirty="0"/>
              <a:t> Отдела безопасности Отделения по Алтайскому краю Сибирского ГУ Центрального банка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4345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11706536" y="1776213"/>
            <a:ext cx="307025" cy="259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005079" y="4421800"/>
            <a:ext cx="482402" cy="259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12910" y="184401"/>
            <a:ext cx="96113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Основные каналы и способы осуществления операций без согласия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</a:rPr>
              <a:t>(результаты опроса кредитными организациями своих клиентов за </a:t>
            </a:r>
            <a:r>
              <a:rPr lang="en-US" sz="1600" b="1" dirty="0">
                <a:solidFill>
                  <a:schemeClr val="accent2"/>
                </a:solidFill>
              </a:rPr>
              <a:t>I</a:t>
            </a:r>
            <a:r>
              <a:rPr lang="ru-RU" sz="1600" b="1" dirty="0">
                <a:solidFill>
                  <a:schemeClr val="accent2"/>
                </a:solidFill>
              </a:rPr>
              <a:t> и</a:t>
            </a:r>
            <a:r>
              <a:rPr lang="en-US" sz="1600" b="1" dirty="0">
                <a:solidFill>
                  <a:schemeClr val="accent2"/>
                </a:solidFill>
              </a:rPr>
              <a:t> II </a:t>
            </a:r>
            <a:r>
              <a:rPr lang="ru-RU" sz="1600" b="1" dirty="0">
                <a:solidFill>
                  <a:schemeClr val="accent2"/>
                </a:solidFill>
              </a:rPr>
              <a:t>кв. 2021 года)</a:t>
            </a:r>
            <a:endParaRPr lang="ru-RU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20212" y="4558372"/>
            <a:ext cx="5872619" cy="701731"/>
            <a:chOff x="3097055" y="5166870"/>
            <a:chExt cx="6832762" cy="70173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00399" y="5166870"/>
              <a:ext cx="3260037" cy="701731"/>
            </a:xfrm>
            <a:prstGeom prst="rect">
              <a:avLst/>
            </a:prstGeom>
          </p:spPr>
          <p:txBody>
            <a:bodyPr wrap="square" numCol="1" spcCol="54000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Ввести код из СМС</a:t>
              </a:r>
            </a:p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Совершить перевод самостоятельно</a:t>
              </a:r>
            </a:p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Предоставить реквизиты карты и (или) персональные данные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669780" y="5173495"/>
              <a:ext cx="3260037" cy="549381"/>
            </a:xfrm>
            <a:prstGeom prst="rect">
              <a:avLst/>
            </a:prstGeom>
          </p:spPr>
          <p:txBody>
            <a:bodyPr wrap="square" numCol="1" spcCol="54000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Продиктовать код из СМС</a:t>
              </a:r>
            </a:p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Завершить звонок и позвонить в банк</a:t>
              </a:r>
            </a:p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Иное (установить </a:t>
              </a:r>
              <a:r>
                <a:rPr lang="ru-RU" sz="1100" dirty="0" err="1">
                  <a:solidFill>
                    <a:srgbClr val="595959"/>
                  </a:solidFill>
                  <a:cs typeface="Times New Roman" panose="02020603050405020304" pitchFamily="18" charset="0"/>
                </a:rPr>
                <a:t>TeamViewer</a:t>
              </a: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 и т.д.)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97056" y="5238573"/>
              <a:ext cx="104715" cy="90000"/>
            </a:xfrm>
            <a:prstGeom prst="rect">
              <a:avLst/>
            </a:prstGeom>
            <a:solidFill>
              <a:srgbClr val="FFD44B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97055" y="5409935"/>
              <a:ext cx="104715" cy="90000"/>
            </a:xfrm>
            <a:prstGeom prst="rect">
              <a:avLst/>
            </a:prstGeom>
            <a:solidFill>
              <a:srgbClr val="F19E6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97055" y="5581296"/>
              <a:ext cx="104715" cy="90000"/>
            </a:xfrm>
            <a:prstGeom prst="rect">
              <a:avLst/>
            </a:prstGeom>
            <a:solidFill>
              <a:srgbClr val="84B4E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45899" y="5244836"/>
              <a:ext cx="104715" cy="90000"/>
            </a:xfrm>
            <a:prstGeom prst="rect">
              <a:avLst/>
            </a:prstGeom>
            <a:solidFill>
              <a:srgbClr val="BCBCBC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45898" y="5416198"/>
              <a:ext cx="104715" cy="90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45898" y="5587559"/>
              <a:ext cx="104715" cy="90000"/>
            </a:xfrm>
            <a:prstGeom prst="rect">
              <a:avLst/>
            </a:prstGeom>
            <a:solidFill>
              <a:srgbClr val="9954CC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42526" y="1194450"/>
            <a:ext cx="26989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пострадавшего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9509" y="1062249"/>
            <a:ext cx="31542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каналы атаки, используемые злоумышленником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823680" y="4839015"/>
            <a:ext cx="3726672" cy="1006429"/>
            <a:chOff x="643537" y="5094882"/>
            <a:chExt cx="3726672" cy="100642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45901" y="5094882"/>
              <a:ext cx="3624308" cy="1006429"/>
            </a:xfrm>
            <a:prstGeom prst="rect">
              <a:avLst/>
            </a:prstGeom>
          </p:spPr>
          <p:txBody>
            <a:bodyPr wrap="square" numCol="1" spcCol="54000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Звонок на мобильный телефон</a:t>
              </a:r>
            </a:p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Интернет-ресурс (</a:t>
              </a:r>
              <a:r>
                <a:rPr lang="ru-RU" sz="1100" dirty="0" err="1">
                  <a:solidFill>
                    <a:srgbClr val="595959"/>
                  </a:solidFill>
                  <a:cs typeface="Times New Roman" panose="02020603050405020304" pitchFamily="18" charset="0"/>
                </a:rPr>
                <a:t>фишинговый</a:t>
              </a: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 сайт и </a:t>
              </a:r>
              <a:r>
                <a:rPr lang="ru-RU" sz="1100" dirty="0" err="1">
                  <a:solidFill>
                    <a:srgbClr val="595959"/>
                  </a:solidFill>
                  <a:cs typeface="Times New Roman" panose="02020603050405020304" pitchFamily="18" charset="0"/>
                </a:rPr>
                <a:t>т.д</a:t>
              </a: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Сообщение (СМС, в </a:t>
              </a:r>
              <a:r>
                <a:rPr lang="ru-RU" sz="1100" dirty="0" err="1">
                  <a:solidFill>
                    <a:srgbClr val="595959"/>
                  </a:solidFill>
                  <a:cs typeface="Times New Roman" panose="02020603050405020304" pitchFamily="18" charset="0"/>
                </a:rPr>
                <a:t>соц.сети</a:t>
              </a: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, на сайте)</a:t>
              </a:r>
            </a:p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Прямой доступ к карте и(или) телефону</a:t>
              </a:r>
            </a:p>
            <a:p>
              <a:pPr>
                <a:lnSpc>
                  <a:spcPct val="90000"/>
                </a:lnSpc>
              </a:pPr>
              <a:r>
                <a:rPr lang="ru-RU" sz="1100" dirty="0">
                  <a:solidFill>
                    <a:srgbClr val="595959"/>
                  </a:solidFill>
                  <a:cs typeface="Times New Roman" panose="02020603050405020304" pitchFamily="18" charset="0"/>
                </a:rPr>
                <a:t>Иное (звонок на городской телефон, письмо на эл. почту и др.)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44595" y="5156743"/>
              <a:ext cx="90000" cy="90000"/>
            </a:xfrm>
            <a:prstGeom prst="rect">
              <a:avLst/>
            </a:prstGeom>
            <a:solidFill>
              <a:srgbClr val="4472C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43537" y="5313336"/>
              <a:ext cx="90000" cy="9000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43537" y="5467977"/>
              <a:ext cx="90000" cy="90000"/>
            </a:xfrm>
            <a:prstGeom prst="rect">
              <a:avLst/>
            </a:prstGeom>
            <a:solidFill>
              <a:srgbClr val="A5A5A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43537" y="5614008"/>
              <a:ext cx="90000" cy="90000"/>
            </a:xfrm>
            <a:prstGeom prst="rect">
              <a:avLst/>
            </a:pr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43537" y="5760039"/>
              <a:ext cx="90000" cy="90000"/>
            </a:xfrm>
            <a:prstGeom prst="rect">
              <a:avLst/>
            </a:prstGeom>
            <a:solidFill>
              <a:srgbClr val="5B9BD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91955" y="5376445"/>
            <a:ext cx="64922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инженерия </a:t>
            </a:r>
            <a:r>
              <a:rPr lang="ru-RU" sz="1600" dirty="0">
                <a:solidFill>
                  <a:srgbClr val="002060"/>
                </a:solidFill>
              </a:rPr>
              <a:t>остается основной причиной совершения операций без согласия клиента.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Основным каналом, используемым злоумышленниками по-прежнему является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звонок на мобильный телефон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 целью получения данных, необходимых для совершения операции.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8" name="Двойные круглые скобки 27"/>
          <p:cNvSpPr/>
          <p:nvPr/>
        </p:nvSpPr>
        <p:spPr>
          <a:xfrm>
            <a:off x="4836116" y="5422752"/>
            <a:ext cx="7004757" cy="1191812"/>
          </a:xfrm>
          <a:prstGeom prst="bracketPair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13187" y="1628348"/>
            <a:ext cx="307025" cy="259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Соединительная линия уступом 46"/>
          <p:cNvCxnSpPr>
            <a:endCxn id="45" idx="1"/>
          </p:cNvCxnSpPr>
          <p:nvPr/>
        </p:nvCxnSpPr>
        <p:spPr>
          <a:xfrm rot="5400000" flipH="1" flipV="1">
            <a:off x="4367513" y="2967479"/>
            <a:ext cx="2855082" cy="43626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stealth" w="med" len="lg"/>
          </a:ln>
          <a:effectLst/>
        </p:spPr>
      </p:cxnSp>
      <p:grpSp>
        <p:nvGrpSpPr>
          <p:cNvPr id="61" name="Группа 60"/>
          <p:cNvGrpSpPr/>
          <p:nvPr/>
        </p:nvGrpSpPr>
        <p:grpSpPr>
          <a:xfrm>
            <a:off x="4378148" y="2105160"/>
            <a:ext cx="581545" cy="259443"/>
            <a:chOff x="4130627" y="1022368"/>
            <a:chExt cx="581545" cy="259443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179478" y="1022368"/>
              <a:ext cx="482402" cy="2594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30627" y="1028980"/>
              <a:ext cx="5815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/>
                <a:t>23,68%</a:t>
              </a:r>
            </a:p>
          </p:txBody>
        </p:sp>
      </p:grpSp>
      <p:sp>
        <p:nvSpPr>
          <p:cNvPr id="60" name="Левая фигурная скобка 59"/>
          <p:cNvSpPr/>
          <p:nvPr/>
        </p:nvSpPr>
        <p:spPr>
          <a:xfrm rot="10800000">
            <a:off x="4145052" y="1732410"/>
            <a:ext cx="233096" cy="1004944"/>
          </a:xfrm>
          <a:prstGeom prst="leftBrace">
            <a:avLst/>
          </a:prstGeom>
          <a:noFill/>
          <a:ln w="12700" cap="rnd" cmpd="sng" algn="ctr">
            <a:solidFill>
              <a:srgbClr val="888A8D"/>
            </a:solidFill>
            <a:prstDash val="solid"/>
            <a:round/>
            <a:tailEnd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4" name="Соединительная линия уступом 93"/>
          <p:cNvCxnSpPr>
            <a:stCxn id="58" idx="3"/>
            <a:endCxn id="84" idx="0"/>
          </p:cNvCxnSpPr>
          <p:nvPr/>
        </p:nvCxnSpPr>
        <p:spPr>
          <a:xfrm flipV="1">
            <a:off x="4959693" y="1776213"/>
            <a:ext cx="6900356" cy="458670"/>
          </a:xfrm>
          <a:prstGeom prst="bentConnector4">
            <a:avLst>
              <a:gd name="adj1" fmla="val 2750"/>
              <a:gd name="adj2" fmla="val 253158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none" w="med" len="lg"/>
          </a:ln>
          <a:effectLst/>
        </p:spPr>
      </p:cxnSp>
      <p:cxnSp>
        <p:nvCxnSpPr>
          <p:cNvPr id="114" name="Соединительная линия уступом 113"/>
          <p:cNvCxnSpPr/>
          <p:nvPr/>
        </p:nvCxnSpPr>
        <p:spPr>
          <a:xfrm rot="10800000">
            <a:off x="971709" y="4558372"/>
            <a:ext cx="4605212" cy="48221"/>
          </a:xfrm>
          <a:prstGeom prst="bentConnector5">
            <a:avLst>
              <a:gd name="adj1" fmla="val 22008"/>
              <a:gd name="adj2" fmla="val -2760812"/>
              <a:gd name="adj3" fmla="val 110182"/>
            </a:avLst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none" w="med" len="lg"/>
          </a:ln>
          <a:effectLst/>
        </p:spPr>
      </p:cxnSp>
      <p:sp>
        <p:nvSpPr>
          <p:cNvPr id="131" name="Прямоугольник 130"/>
          <p:cNvSpPr/>
          <p:nvPr/>
        </p:nvSpPr>
        <p:spPr>
          <a:xfrm>
            <a:off x="11374365" y="1646491"/>
            <a:ext cx="307025" cy="2594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 стрелкой 132"/>
          <p:cNvCxnSpPr>
            <a:endCxn id="131" idx="3"/>
          </p:cNvCxnSpPr>
          <p:nvPr/>
        </p:nvCxnSpPr>
        <p:spPr>
          <a:xfrm flipH="1">
            <a:off x="11681390" y="1776213"/>
            <a:ext cx="178658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stealth" w="med" len="lg"/>
          </a:ln>
          <a:effectLst/>
        </p:spPr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971" y="1529762"/>
            <a:ext cx="3267739" cy="3237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995" y="1529762"/>
            <a:ext cx="3816427" cy="324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63" y="1544421"/>
            <a:ext cx="456020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3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940271" y="5018659"/>
            <a:ext cx="90000" cy="90000"/>
          </a:xfrm>
          <a:prstGeom prst="rect">
            <a:avLst/>
          </a:prstGeom>
          <a:solidFill>
            <a:srgbClr val="9954CC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1212910" y="184401"/>
            <a:ext cx="96113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Основные тематики звонков и сообщений злоумышленников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</a:rPr>
              <a:t>(результаты опроса кредитными организациями своих клиентов за </a:t>
            </a:r>
            <a:r>
              <a:rPr lang="en-US" sz="1600" b="1" dirty="0">
                <a:solidFill>
                  <a:schemeClr val="accent2"/>
                </a:solidFill>
              </a:rPr>
              <a:t>I</a:t>
            </a:r>
            <a:r>
              <a:rPr lang="ru-RU" sz="1600" b="1" dirty="0">
                <a:solidFill>
                  <a:schemeClr val="accent2"/>
                </a:solidFill>
              </a:rPr>
              <a:t> и</a:t>
            </a:r>
            <a:r>
              <a:rPr lang="en-US" sz="1600" b="1" dirty="0">
                <a:solidFill>
                  <a:schemeClr val="accent2"/>
                </a:solidFill>
              </a:rPr>
              <a:t> II </a:t>
            </a:r>
            <a:r>
              <a:rPr lang="ru-RU" sz="1600" b="1" dirty="0">
                <a:solidFill>
                  <a:schemeClr val="accent2"/>
                </a:solidFill>
              </a:rPr>
              <a:t>кв. 2021 года)</a:t>
            </a:r>
            <a:endParaRPr lang="ru-RU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4463" y="5376445"/>
            <a:ext cx="643005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При осуществлении звонка на мобильный злоумышленники чаще всего представляются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сотрудниками банка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. Успешной атаке способствует наличие у злоумышленника персональных данных жертвы.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 иных каналах злоумышленники предпочитают маскироваться под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продавцов и покупателей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товара.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2779888" y="5422752"/>
            <a:ext cx="6800814" cy="1191812"/>
          </a:xfrm>
          <a:prstGeom prst="bracketPair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47782" y="4486653"/>
            <a:ext cx="2687077" cy="701731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595959"/>
                </a:solidFill>
                <a:cs typeface="Times New Roman" panose="02020603050405020304" pitchFamily="18" charset="0"/>
              </a:rPr>
              <a:t>Сотрудник банка, службы безопасности, Банка России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595959"/>
                </a:solidFill>
                <a:cs typeface="Times New Roman" panose="02020603050405020304" pitchFamily="18" charset="0"/>
              </a:rPr>
              <a:t>Ритейл/Оказание услуг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595959"/>
                </a:solidFill>
                <a:cs typeface="Times New Roman" panose="02020603050405020304" pitchFamily="18" charset="0"/>
              </a:rPr>
              <a:t>Физическое лицо (просьба о помощи)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38391" y="4493278"/>
            <a:ext cx="3283148" cy="701731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595959"/>
                </a:solidFill>
                <a:cs typeface="Times New Roman" panose="02020603050405020304" pitchFamily="18" charset="0"/>
              </a:rPr>
              <a:t>Компания, предлагающая финансовую помощь (компенсации, выплаты) или «быстрый доход» (лотерея, казино, инвестиции)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595959"/>
                </a:solidFill>
                <a:cs typeface="Times New Roman" panose="02020603050405020304" pitchFamily="18" charset="0"/>
              </a:rPr>
              <a:t>Иное (органы гос. власти, соц. исследования и т.д.)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58960" y="4558356"/>
            <a:ext cx="90000" cy="90000"/>
          </a:xfrm>
          <a:prstGeom prst="rect">
            <a:avLst/>
          </a:prstGeom>
          <a:solidFill>
            <a:srgbClr val="84B4E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/>
          <p:cNvSpPr/>
          <p:nvPr/>
        </p:nvSpPr>
        <p:spPr>
          <a:xfrm>
            <a:off x="3158959" y="4848256"/>
            <a:ext cx="90000" cy="90000"/>
          </a:xfrm>
          <a:prstGeom prst="rect">
            <a:avLst/>
          </a:prstGeom>
          <a:solidFill>
            <a:srgbClr val="F19E65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" name="Прямоугольник 12"/>
          <p:cNvSpPr/>
          <p:nvPr/>
        </p:nvSpPr>
        <p:spPr>
          <a:xfrm>
            <a:off x="5940272" y="4564619"/>
            <a:ext cx="90000" cy="90000"/>
          </a:xfrm>
          <a:prstGeom prst="rect">
            <a:avLst/>
          </a:prstGeom>
          <a:solidFill>
            <a:srgbClr val="A0CC8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8" name="TextBox 17"/>
          <p:cNvSpPr txBox="1"/>
          <p:nvPr/>
        </p:nvSpPr>
        <p:spPr>
          <a:xfrm>
            <a:off x="4364624" y="1108996"/>
            <a:ext cx="35383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маскировки злоумышленника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58371" y="5014062"/>
            <a:ext cx="90000" cy="90000"/>
          </a:xfrm>
          <a:prstGeom prst="rect">
            <a:avLst/>
          </a:prstGeom>
          <a:solidFill>
            <a:srgbClr val="BCBCBC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662" y="1430348"/>
            <a:ext cx="3657917" cy="3151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859" y="1401168"/>
            <a:ext cx="3115326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6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2910" y="184401"/>
            <a:ext cx="96113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Объем операций без согласия клиента в общем объеме операций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</a:rPr>
              <a:t>(по данным форм отчетности, направленных в Банк России)*</a:t>
            </a:r>
            <a:endParaRPr lang="ru-RU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9445" y="5139184"/>
            <a:ext cx="859055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 результатам регулярного мониторинга финансового ущерба от действий злоумышленников наглядно видно, что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темпы роста ущерба опережают темпы роста бизнеса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.  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 период с 1 квартала 2019 года по 2 квартал 2021 года включительно средний прирост финансовых потерь составил 126,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% при росте бизнеса на 47,6%.</a:t>
            </a:r>
          </a:p>
        </p:txBody>
      </p:sp>
      <p:sp>
        <p:nvSpPr>
          <p:cNvPr id="19" name="Двойные круглые скобки 18"/>
          <p:cNvSpPr/>
          <p:nvPr/>
        </p:nvSpPr>
        <p:spPr>
          <a:xfrm>
            <a:off x="1907398" y="5139183"/>
            <a:ext cx="8745028" cy="1119878"/>
          </a:xfrm>
          <a:prstGeom prst="bracketPair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23775" y="6641018"/>
            <a:ext cx="8460564" cy="216982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rgbClr val="595959"/>
                </a:solidFill>
                <a:cs typeface="Times New Roman" panose="02020603050405020304" pitchFamily="18" charset="0"/>
              </a:rPr>
              <a:t>*Формы отчетности 0403203, 0409250, 0409251. Период сбора: 1 кв. 2019 – 2 кв. 2021. Дата актуализации данных: 22.07.2021.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79894" y="3483769"/>
            <a:ext cx="9191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60" y="1181910"/>
            <a:ext cx="10034669" cy="38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2910" y="184401"/>
            <a:ext cx="96113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Объем операций без согласия клиента в общем объеме операций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</a:rPr>
              <a:t>(по данным форм отчетности, направленных в Банк России)*</a:t>
            </a:r>
            <a:endParaRPr lang="ru-RU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9445" y="5139184"/>
            <a:ext cx="859055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При сохранении темпов роста объемов операций без согласия клиентов к концу 2021 года можно ожидать ущерб в 12 млрд рублей.</a:t>
            </a:r>
          </a:p>
        </p:txBody>
      </p:sp>
      <p:sp>
        <p:nvSpPr>
          <p:cNvPr id="19" name="Двойные круглые скобки 18"/>
          <p:cNvSpPr/>
          <p:nvPr/>
        </p:nvSpPr>
        <p:spPr>
          <a:xfrm>
            <a:off x="1907398" y="5139183"/>
            <a:ext cx="8745028" cy="1119878"/>
          </a:xfrm>
          <a:prstGeom prst="bracketPair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23775" y="6641018"/>
            <a:ext cx="8460564" cy="216982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rgbClr val="595959"/>
                </a:solidFill>
                <a:cs typeface="Times New Roman" panose="02020603050405020304" pitchFamily="18" charset="0"/>
              </a:rPr>
              <a:t>*Формы отчетности 0403203, 0409250, 0409251. Период сбора: 1 кв. 2019 – 2 кв. 2021. Дата актуализации данных: 22.07.2021.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6915" y="1704513"/>
            <a:ext cx="608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2019 год    – 6,43 млрд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6915" y="2609072"/>
            <a:ext cx="608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2020 год    – 9,79 млрд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6915" y="3513631"/>
            <a:ext cx="6093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Половина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2021 года  – 5,85 млрд рублей</a:t>
            </a:r>
          </a:p>
        </p:txBody>
      </p:sp>
    </p:spTree>
    <p:extLst>
      <p:ext uri="{BB962C8B-B14F-4D97-AF65-F5344CB8AC3E}">
        <p14:creationId xmlns:p14="http://schemas.microsoft.com/office/powerpoint/2010/main" val="82386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2910" y="184401"/>
            <a:ext cx="961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Основные принципы защиты</a:t>
            </a:r>
          </a:p>
          <a:p>
            <a:pPr algn="ctr"/>
            <a:endParaRPr lang="ru-RU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03" y="1255955"/>
            <a:ext cx="1197834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1. Не сообщайте персональные данные, данные карт, коды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подтверждения людям, которые звонят вам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2. Не совершайте ни каких действий под руководством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неизвестных лиц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3. Вы не знаете кто вам звонит – всегда считайте, что вам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звонит злоумышленник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4. В любой непонятной ситуации завершайте разговор и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самостоятельно обращайтесь в банк</a:t>
            </a:r>
          </a:p>
        </p:txBody>
      </p:sp>
    </p:spTree>
    <p:extLst>
      <p:ext uri="{BB962C8B-B14F-4D97-AF65-F5344CB8AC3E}">
        <p14:creationId xmlns:p14="http://schemas.microsoft.com/office/powerpoint/2010/main" val="157192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03849" y="184401"/>
            <a:ext cx="10998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С чем может столкнуться каждый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ВХОДЯЩИЙ ЗВОНОК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848" y="1480242"/>
            <a:ext cx="109986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1. Сотрудник банка или робот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2. Работник правоохранительных органов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3. Юридическая помощь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4. Финансовый советник</a:t>
            </a:r>
          </a:p>
        </p:txBody>
      </p:sp>
    </p:spTree>
    <p:extLst>
      <p:ext uri="{BB962C8B-B14F-4D97-AF65-F5344CB8AC3E}">
        <p14:creationId xmlns:p14="http://schemas.microsoft.com/office/powerpoint/2010/main" val="416343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2910" y="184401"/>
            <a:ext cx="961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С чем может столкнуться каждый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ВХОДЯЩЕЕ СООБЩЕНИЕ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003" y="1255955"/>
            <a:ext cx="1164139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1. О блокировке ваших карт и счетов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2. О поступлении, которого вы не ждали, с последующим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звонком или сообщением с просьбой вернуть деньги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3. О попытке кражи ваших денег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4. Код подтверждения операции с последующим звонком</a:t>
            </a:r>
          </a:p>
        </p:txBody>
      </p:sp>
    </p:spTree>
    <p:extLst>
      <p:ext uri="{BB962C8B-B14F-4D97-AF65-F5344CB8AC3E}">
        <p14:creationId xmlns:p14="http://schemas.microsoft.com/office/powerpoint/2010/main" val="270589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12910" y="184401"/>
            <a:ext cx="961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С чем может столкнуться каждый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ПИСЬМО НА ЭЛЕКТРОННУЮ ПОЧТУ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003" y="1255955"/>
            <a:ext cx="1089945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 письме может быть вирус (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блокировщик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шифровальщик и т.д.)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2. В письме может быть ссылка на поддельный ресурс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3. Ссылка на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фишинговый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сайт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4. Информация юридической помощи (льготы,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  возмещения)</a:t>
            </a:r>
          </a:p>
        </p:txBody>
      </p:sp>
    </p:spTree>
    <p:extLst>
      <p:ext uri="{BB962C8B-B14F-4D97-AF65-F5344CB8AC3E}">
        <p14:creationId xmlns:p14="http://schemas.microsoft.com/office/powerpoint/2010/main" val="808859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847</Words>
  <Application>Microsoft Office PowerPoint</Application>
  <PresentationFormat>Широкоэкранный</PresentationFormat>
  <Paragraphs>139</Paragraphs>
  <Slides>12</Slides>
  <Notes>10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Михайловская Анастасия Сергеевна</dc:creator>
  <cp:lastModifiedBy>Михаил Метелев</cp:lastModifiedBy>
  <cp:revision>77</cp:revision>
  <dcterms:created xsi:type="dcterms:W3CDTF">2021-08-20T10:41:13Z</dcterms:created>
  <dcterms:modified xsi:type="dcterms:W3CDTF">2021-12-10T04:25:22Z</dcterms:modified>
</cp:coreProperties>
</file>