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3" r:id="rId1"/>
  </p:sldMasterIdLst>
  <p:notesMasterIdLst>
    <p:notesMasterId r:id="rId13"/>
  </p:notesMasterIdLst>
  <p:sldIdLst>
    <p:sldId id="655" r:id="rId2"/>
    <p:sldId id="682" r:id="rId3"/>
    <p:sldId id="680" r:id="rId4"/>
    <p:sldId id="684" r:id="rId5"/>
    <p:sldId id="683" r:id="rId6"/>
    <p:sldId id="670" r:id="rId7"/>
    <p:sldId id="679" r:id="rId8"/>
    <p:sldId id="667" r:id="rId9"/>
    <p:sldId id="669" r:id="rId10"/>
    <p:sldId id="674" r:id="rId11"/>
    <p:sldId id="597" r:id="rId12"/>
  </p:sldIdLst>
  <p:sldSz cx="10693400" cy="7561263"/>
  <p:notesSz cx="6718300" cy="9867900"/>
  <p:defaultTextStyle>
    <a:defPPr>
      <a:defRPr lang="ru-RU"/>
    </a:defPPr>
    <a:lvl1pPr marL="0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25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50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756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008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259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3D7"/>
    <a:srgbClr val="A9CFDD"/>
    <a:srgbClr val="376092"/>
    <a:srgbClr val="3D7E0C"/>
    <a:srgbClr val="EDEEEF"/>
    <a:srgbClr val="A99BBD"/>
    <a:srgbClr val="DCE6F2"/>
    <a:srgbClr val="E9EDF4"/>
    <a:srgbClr val="D0D8E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0" autoAdjust="0"/>
    <p:restoredTop sz="91294" autoAdjust="0"/>
  </p:normalViewPr>
  <p:slideViewPr>
    <p:cSldViewPr showGuides="1">
      <p:cViewPr varScale="1">
        <p:scale>
          <a:sx n="93" d="100"/>
          <a:sy n="93" d="100"/>
        </p:scale>
        <p:origin x="-1740" y="-11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9"/>
            <a:ext cx="2911264" cy="493395"/>
          </a:xfrm>
          <a:prstGeom prst="rect">
            <a:avLst/>
          </a:prstGeom>
        </p:spPr>
        <p:txBody>
          <a:bodyPr vert="horz" lIns="91309" tIns="45656" rIns="91309" bIns="4565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503" y="19"/>
            <a:ext cx="2911264" cy="493395"/>
          </a:xfrm>
          <a:prstGeom prst="rect">
            <a:avLst/>
          </a:prstGeom>
        </p:spPr>
        <p:txBody>
          <a:bodyPr vert="horz" lIns="91309" tIns="45656" rIns="91309" bIns="45656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741363"/>
            <a:ext cx="52355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6" rIns="91309" bIns="4565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2" y="4687280"/>
            <a:ext cx="5374640" cy="4440555"/>
          </a:xfrm>
          <a:prstGeom prst="rect">
            <a:avLst/>
          </a:prstGeom>
        </p:spPr>
        <p:txBody>
          <a:bodyPr vert="horz" lIns="91309" tIns="45656" rIns="91309" bIns="45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72825"/>
            <a:ext cx="2911264" cy="493395"/>
          </a:xfrm>
          <a:prstGeom prst="rect">
            <a:avLst/>
          </a:prstGeom>
        </p:spPr>
        <p:txBody>
          <a:bodyPr vert="horz" lIns="91309" tIns="45656" rIns="91309" bIns="4565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503" y="9372825"/>
            <a:ext cx="2911264" cy="493395"/>
          </a:xfrm>
          <a:prstGeom prst="rect">
            <a:avLst/>
          </a:prstGeom>
        </p:spPr>
        <p:txBody>
          <a:bodyPr vert="horz" lIns="91309" tIns="45656" rIns="91309" bIns="45656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252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504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756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008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259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512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764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015" algn="l" defTabSz="10425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1363" y="741363"/>
            <a:ext cx="5235575" cy="3703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6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0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0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0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1363" y="741363"/>
            <a:ext cx="5235575" cy="3703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86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07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1363" y="741363"/>
            <a:ext cx="523557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0909" indent="-28496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9862" indent="-2279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95808" indent="-2279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1751" indent="-2279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7695" indent="-227972" defTabSz="103854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3640" indent="-227972" defTabSz="103854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19586" indent="-227972" defTabSz="103854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5532" indent="-227972" defTabSz="1038542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8542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8542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5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6" indent="0">
              <a:buNone/>
              <a:defRPr sz="2300"/>
            </a:lvl4pPr>
            <a:lvl5pPr marL="2085008" indent="0">
              <a:buNone/>
              <a:defRPr sz="2300"/>
            </a:lvl5pPr>
            <a:lvl6pPr marL="2606259" indent="0">
              <a:buNone/>
              <a:defRPr sz="2300"/>
            </a:lvl6pPr>
            <a:lvl7pPr marL="3127512" indent="0">
              <a:buNone/>
              <a:defRPr sz="2300"/>
            </a:lvl7pPr>
            <a:lvl8pPr marL="3648764" indent="0">
              <a:buNone/>
              <a:defRPr sz="2300"/>
            </a:lvl8pPr>
            <a:lvl9pPr marL="4170015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8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1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2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3"/>
            <a:ext cx="8561139" cy="5324475"/>
          </a:xfrm>
        </p:spPr>
        <p:txBody>
          <a:bodyPr/>
          <a:lstStyle>
            <a:lvl1pPr marL="363346" indent="0">
              <a:buFontTx/>
              <a:buNone/>
              <a:defRPr b="1">
                <a:latin typeface="+mj-lt"/>
              </a:defRPr>
            </a:lvl1pPr>
            <a:lvl2pPr marL="360171" indent="3175">
              <a:defRPr>
                <a:latin typeface="+mj-lt"/>
              </a:defRPr>
            </a:lvl2pPr>
            <a:lvl3pPr marL="628317" indent="-260212">
              <a:tabLst/>
              <a:defRPr>
                <a:latin typeface="+mj-lt"/>
              </a:defRPr>
            </a:lvl3pPr>
            <a:lvl4pPr marL="0" indent="36017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2"/>
            <a:ext cx="1080120" cy="415498"/>
          </a:xfrm>
          <a:prstGeom prst="rect">
            <a:avLst/>
          </a:prstGeom>
          <a:noFill/>
        </p:spPr>
        <p:txBody>
          <a:bodyPr wrap="square" lIns="91392" tIns="45696" rIns="91392" bIns="45696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5"/>
            <a:ext cx="8580438" cy="1219199"/>
          </a:xfrm>
        </p:spPr>
        <p:txBody>
          <a:bodyPr/>
          <a:lstStyle>
            <a:lvl1pPr marL="0" marR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3"/>
            <a:ext cx="8561139" cy="5324475"/>
          </a:xfrm>
        </p:spPr>
        <p:txBody>
          <a:bodyPr/>
          <a:lstStyle>
            <a:lvl1pPr marL="363346" indent="0">
              <a:buFontTx/>
              <a:buNone/>
              <a:defRPr b="1">
                <a:latin typeface="+mj-lt"/>
              </a:defRPr>
            </a:lvl1pPr>
            <a:lvl2pPr marL="363346" indent="0">
              <a:defRPr>
                <a:latin typeface="+mj-lt"/>
              </a:defRPr>
            </a:lvl2pPr>
            <a:lvl3pPr marL="628317" indent="-260212">
              <a:defRPr>
                <a:latin typeface="+mj-lt"/>
              </a:defRPr>
            </a:lvl3pPr>
            <a:lvl4pPr marL="0" indent="360171">
              <a:defRPr>
                <a:latin typeface="+mj-lt"/>
              </a:defRPr>
            </a:lvl4pPr>
            <a:lvl5pPr marL="14343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5"/>
            <a:ext cx="8581268" cy="1219199"/>
          </a:xfrm>
        </p:spPr>
        <p:txBody>
          <a:bodyPr/>
          <a:lstStyle>
            <a:lvl1pPr marL="0" marR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1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6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59" indent="0">
              <a:buNone/>
              <a:defRPr sz="1800" b="1"/>
            </a:lvl6pPr>
            <a:lvl7pPr marL="3127512" indent="0">
              <a:buNone/>
              <a:defRPr sz="1800" b="1"/>
            </a:lvl7pPr>
            <a:lvl8pPr marL="3648764" indent="0">
              <a:buNone/>
              <a:defRPr sz="1800" b="1"/>
            </a:lvl8pPr>
            <a:lvl9pPr marL="417001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6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6" indent="0">
              <a:buNone/>
              <a:defRPr sz="1000"/>
            </a:lvl4pPr>
            <a:lvl5pPr marL="2085008" indent="0">
              <a:buNone/>
              <a:defRPr sz="1000"/>
            </a:lvl5pPr>
            <a:lvl6pPr marL="2606259" indent="0">
              <a:buNone/>
              <a:defRPr sz="1000"/>
            </a:lvl6pPr>
            <a:lvl7pPr marL="3127512" indent="0">
              <a:buNone/>
              <a:defRPr sz="1000"/>
            </a:lvl7pPr>
            <a:lvl8pPr marL="3648764" indent="0">
              <a:buNone/>
              <a:defRPr sz="1000"/>
            </a:lvl8pPr>
            <a:lvl9pPr marL="4170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8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5" y="540274"/>
            <a:ext cx="8588251" cy="1224136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5" y="1764295"/>
            <a:ext cx="8588251" cy="5331830"/>
          </a:xfrm>
          <a:prstGeom prst="rect">
            <a:avLst/>
          </a:prstGeom>
        </p:spPr>
        <p:txBody>
          <a:bodyPr vert="horz" lIns="104251" tIns="52125" rIns="104251" bIns="5212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5"/>
            <a:ext cx="2495127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vert="horz" lIns="104251" tIns="52125" rIns="104251" bIns="52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3" y="6660951"/>
            <a:ext cx="724718" cy="696626"/>
          </a:xfrm>
          <a:prstGeom prst="rect">
            <a:avLst/>
          </a:prstGeom>
        </p:spPr>
        <p:txBody>
          <a:bodyPr vert="horz" lIns="104251" tIns="52125" rIns="104251" bIns="5212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1042504" rtl="0" eaLnBrk="1" latinLnBrk="0" hangingPunct="1">
        <a:lnSpc>
          <a:spcPts val="5197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346" indent="0" algn="l" defTabSz="1042504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346" indent="0" algn="l" defTabSz="1042504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412" indent="-260212" algn="l" defTabSz="1042504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171" algn="just" defTabSz="104250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340" indent="0" algn="l" defTabSz="1042504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0149" y="2193123"/>
            <a:ext cx="9089390" cy="1619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УПРАВЛЕНИЕ ФЕДЕРАЛЬНОЙ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НАЛОГОВОЙ СЛУЖБЫ ПО АЛТАЙСКОМУ КРАЮ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37190" y="4212679"/>
            <a:ext cx="9520978" cy="1488182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</a:pPr>
            <a:r>
              <a:rPr lang="ru-RU" altLang="ru-RU" sz="8600" b="1" dirty="0" smtClean="0">
                <a:latin typeface="Arial" pitchFamily="34" charset="0"/>
                <a:cs typeface="Arial" pitchFamily="34" charset="0"/>
              </a:rPr>
              <a:t>«Актуальные  вопросы налогообложения страховыми взносами некоммерческих организаций </a:t>
            </a:r>
            <a:r>
              <a:rPr lang="ru-RU" sz="86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sz="3000" dirty="0">
              <a:solidFill>
                <a:schemeClr val="tx1"/>
              </a:solidFill>
              <a:latin typeface="PF Din Text Cond Pro Medium" pitchFamily="2" charset="0"/>
            </a:endParaRPr>
          </a:p>
        </p:txBody>
      </p:sp>
      <p:pic>
        <p:nvPicPr>
          <p:cNvPr id="6153" name="Picture 9" descr="триколо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001172"/>
            <a:ext cx="462267" cy="810386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99454" y="5717209"/>
            <a:ext cx="8067425" cy="12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77" tIns="52137" rIns="104277" bIns="52137" numCol="1" anchor="t" anchorCtr="0" compatLnSpc="1">
            <a:prstTxWarp prst="textNoShape">
              <a:avLst/>
            </a:prstTxWarp>
          </a:bodyPr>
          <a:lstStyle/>
          <a:p>
            <a:pPr algn="ctr" defTabSz="1044684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3700" kern="0" dirty="0">
              <a:latin typeface="PF Din Text Cond Pro Medium" pitchFamily="2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42889" y="5325155"/>
            <a:ext cx="9089390" cy="16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algn="ctr" defTabSz="10428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Главный государственный налоговый инспектор отдела налогообложения доходов физических лиц и администрирования страховых взносов УФНС России по Алтайскому краю</a:t>
            </a:r>
          </a:p>
          <a:p>
            <a:pPr algn="ctr" defTabSz="10428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Жданова Анна Анатольевна</a:t>
            </a:r>
            <a:endParaRPr lang="ru-RU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ED91C-4A3F-4214-BED7-F1A31089BBA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6694050" y="6083004"/>
            <a:ext cx="1574596" cy="103209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200000" rev="0"/>
            </a:camera>
            <a:lightRig rig="threePt" dir="t"/>
          </a:scene3d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</a:bodyPr>
          <a:lstStyle/>
          <a:p>
            <a:pPr defTabSz="1044868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6862510" y="6559434"/>
            <a:ext cx="1936869" cy="10018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200000" rev="0"/>
            </a:camera>
            <a:lightRig rig="threePt" dir="t"/>
          </a:scene3d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</a:bodyPr>
          <a:lstStyle/>
          <a:p>
            <a:pPr defTabSz="1044868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70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40" y="5272090"/>
            <a:ext cx="568325" cy="21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398588"/>
            <a:ext cx="1282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4463" y="153937"/>
            <a:ext cx="10274300" cy="725968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2205" y="3544779"/>
            <a:ext cx="9144000" cy="584759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Благодарю за внимание!</a:t>
            </a:r>
            <a:endParaRPr lang="ru-RU" altLang="ru-RU" sz="32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4" name="AutoShape 10" descr="https://cdn3.iconfinder.com/data/icons/pretty-office-part-1/256/alarm-512.png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6" name="AutoShape 12" descr="https://cdn3.iconfinder.com/data/icons/pretty-office-part-1/256/alarm-512.png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18508" y="1508427"/>
            <a:ext cx="6482648" cy="5440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algn="ctr"/>
            <a:endParaRPr lang="ru-RU" sz="1900" dirty="0">
              <a:solidFill>
                <a:srgbClr val="004A82"/>
              </a:solidFill>
              <a:latin typeface="+mj-lt"/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Название 2"/>
          <p:cNvSpPr>
            <a:spLocks noGrp="1"/>
          </p:cNvSpPr>
          <p:nvPr>
            <p:ph type="title"/>
          </p:nvPr>
        </p:nvSpPr>
        <p:spPr>
          <a:xfrm>
            <a:off x="846107" y="540271"/>
            <a:ext cx="8928993" cy="968156"/>
          </a:xfrm>
        </p:spPr>
        <p:txBody>
          <a:bodyPr>
            <a:noAutofit/>
          </a:bodyPr>
          <a:lstStyle/>
          <a:p>
            <a:pPr lvl="2" algn="ctr" defTabSz="1219104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Форма отчетности по страховым взносам</a:t>
            </a:r>
            <a:endParaRPr lang="ru-RU" sz="280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3" descr="новый герб обводка 35x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3124" y="46362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10196" y="1463442"/>
            <a:ext cx="9290960" cy="600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2022 год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Приказ ФНС от 06.10.2021 №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ЕД-7-11/875@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(применяется 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представления расчета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 СВ за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отчетный период первый квартал 2022 года.</a:t>
            </a: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2021 год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Приказом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ФНС России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 18.09.2019 № ММВ-7-11/470@ (ред. от 15.10.2020 № ЕД-7-11/751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Срок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сдачи - не позднее 30-го числа месяца, следующего за расчетным (отчетным)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периодом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Плательщики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у которых численность физических лиц, в пользу которых начислены выплаты и иные вознаграждения, за расчетный (отчетный) период превышает 10 человек,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представляют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расчеты в электронной форме.</a:t>
            </a:r>
          </a:p>
          <a:p>
            <a:pPr algn="just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indent="450770"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/>
          </a:p>
          <a:p>
            <a:pPr indent="450770" algn="just" defTabSz="914239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79" y="6156895"/>
            <a:ext cx="2161034" cy="96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9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2" name="Picture 2" descr="C:\Users\2200-00-015\Pictures\PHOTO-2021-10-05-15-57-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468263"/>
            <a:ext cx="9721080" cy="68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6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8"/>
            <a:ext cx="432048" cy="604024"/>
          </a:xfrm>
          <a:prstGeom prst="rect">
            <a:avLst/>
          </a:prstGeom>
        </p:spPr>
        <p:txBody>
          <a:bodyPr lIns="104287" tIns="52144" rIns="104287" bIns="52144"/>
          <a:lstStyle/>
          <a:p>
            <a:pPr>
              <a:defRPr/>
            </a:pPr>
            <a:fld id="{C4302726-9CA5-4A79-BAD6-63E6FF67755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181" y="6300911"/>
            <a:ext cx="7344816" cy="648072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92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73" y="6372919"/>
            <a:ext cx="7704855" cy="576064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77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725394"/>
              </p:ext>
            </p:extLst>
          </p:nvPr>
        </p:nvGraphicFramePr>
        <p:xfrm>
          <a:off x="666182" y="684284"/>
          <a:ext cx="9577062" cy="441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9812"/>
                <a:gridCol w="3047250"/>
              </a:tblGrid>
              <a:tr h="108012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Код тарифа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(Приложения №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1, № 2)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Код застрахованного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лица 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(Раздел № 3)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25124">
                <a:tc rowSpan="3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АСБ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628">
                <a:tc v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ВЖСБ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620">
                <a:tc v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ВПСБ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181" y="5580831"/>
            <a:ext cx="9721079" cy="13681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Письмо ФНС России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от 26.12.2018 №БС-4-11/25633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@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8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35" y="525463"/>
            <a:ext cx="9600133" cy="446856"/>
          </a:xfrm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ru-RU" sz="3700" cap="none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применения пониженного тарифа</a:t>
            </a:r>
            <a:endParaRPr lang="ru-RU" sz="37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8"/>
            <a:ext cx="432048" cy="604024"/>
          </a:xfrm>
          <a:prstGeom prst="rect">
            <a:avLst/>
          </a:prstGeom>
        </p:spPr>
        <p:txBody>
          <a:bodyPr lIns="104287" tIns="52144" rIns="104287" bIns="52144"/>
          <a:lstStyle/>
          <a:p>
            <a:pPr>
              <a:defRPr/>
            </a:pPr>
            <a:fld id="{C4302726-9CA5-4A79-BAD6-63E6FF67755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181" y="6372919"/>
            <a:ext cx="7344816" cy="648072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92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73" y="6372919"/>
            <a:ext cx="7704855" cy="576064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77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22576"/>
              </p:ext>
            </p:extLst>
          </p:nvPr>
        </p:nvGraphicFramePr>
        <p:xfrm>
          <a:off x="666182" y="1548383"/>
          <a:ext cx="921702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022"/>
              </a:tblGrid>
              <a:tr h="5400600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 итогам года, предшествующего году перехода организации на уплату страховых взносов по пониженным тарифам, не менее 70 % суммы всех доходов организации за указанный период составляют в совокупности следующие виды доходов:</a:t>
                      </a:r>
                    </a:p>
                    <a:p>
                      <a:pPr algn="l"/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в виде целевых поступлений на содержание некоммерческих               организаций и ведение ими уставной деятельности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соответствии с </a:t>
                      </a:r>
                      <a:r>
                        <a:rPr lang="ru-RU" sz="16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7 п. 1 настоящей статьи, определяемых в соответствии с п. 2 ст. 251 Кодекса;</a:t>
                      </a:r>
                    </a:p>
                    <a:p>
                      <a:pPr algn="just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-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в виде грантов, получаемых для осуществления деятельности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соответствии с </a:t>
                      </a:r>
                      <a:r>
                        <a:rPr lang="ru-RU" sz="16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7 п. 1 настоящей статьи и определяемых в соответствии с </a:t>
                      </a:r>
                      <a:r>
                        <a:rPr lang="ru-RU" sz="16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14 п. 1 ст. 251 настоящего Кодекса;</a:t>
                      </a:r>
                    </a:p>
                    <a:p>
                      <a:pPr algn="just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-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осуществления видов экономической деятельности, указанных в абзацах 47, 48, 51 - 59 </a:t>
                      </a:r>
                      <a:r>
                        <a:rPr lang="ru-RU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5 п. 1 настоящей статьи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(47 научные исследования и разработки; 48 деятельность ветеринарная; 51 образование; 52 деятельность в области здравоохранения; 53 деятельность по уходу с обеспечением проживания; 54 предоставление социальных услуг без обеспечения проживания; 55 деятельность учреждений культуры и искусства; 56 деятельность библиотек, архивов, музеев и прочих объектов культуры; 57 деятельность спортивных объектов; 58 деятельность спортивных клубов;59 деятельность фитнес-центров)</a:t>
                      </a:r>
                    </a:p>
                    <a:p>
                      <a:pPr algn="l"/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04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35" y="525463"/>
            <a:ext cx="9600133" cy="446856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700" cap="none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Страховые взносы по коду тарифа 10</a:t>
            </a:r>
            <a:br>
              <a:rPr lang="ru-RU" sz="3700" cap="none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8"/>
            <a:ext cx="432048" cy="604024"/>
          </a:xfrm>
          <a:prstGeom prst="rect">
            <a:avLst/>
          </a:prstGeom>
        </p:spPr>
        <p:txBody>
          <a:bodyPr lIns="104287" tIns="52144" rIns="104287" bIns="52144"/>
          <a:lstStyle/>
          <a:p>
            <a:pPr>
              <a:defRPr/>
            </a:pPr>
            <a:fld id="{C4302726-9CA5-4A79-BAD6-63E6FF67755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181" y="6372919"/>
            <a:ext cx="7344816" cy="648072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92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73" y="6372919"/>
            <a:ext cx="7704855" cy="576064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77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70408"/>
              </p:ext>
            </p:extLst>
          </p:nvPr>
        </p:nvGraphicFramePr>
        <p:xfrm>
          <a:off x="666182" y="1548383"/>
          <a:ext cx="8712966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656"/>
                <a:gridCol w="2772310"/>
              </a:tblGrid>
              <a:tr h="22569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ФОНД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РАЗМЕР ВЗНОСА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0605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ПФР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20 %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181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ФСС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0 %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69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ОМС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0 %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69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20 %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861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66181" y="540272"/>
            <a:ext cx="7632848" cy="864096"/>
          </a:xfrm>
        </p:spPr>
        <p:txBody>
          <a:bodyPr>
            <a:normAutofit/>
          </a:bodyPr>
          <a:lstStyle/>
          <a:p>
            <a:pPr lvl="2" algn="ctr" defTabSz="1219104" rt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kern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Предельная величина базы на 2022 год</a:t>
            </a:r>
            <a:endParaRPr lang="ru-RU" sz="280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954" name="AutoShape 10" descr="https://cdn3.iconfinder.com/data/icons/pretty-office-part-1/256/alarm-512.png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6" name="AutoShape 12" descr="https://cdn3.iconfinder.com/data/icons/pretty-office-part-1/256/alarm-512.png"/>
          <p:cNvSpPr>
            <a:spLocks noChangeAspect="1" noChangeArrowheads="1"/>
          </p:cNvSpPr>
          <p:nvPr/>
        </p:nvSpPr>
        <p:spPr bwMode="auto">
          <a:xfrm>
            <a:off x="155578" y="-144460"/>
            <a:ext cx="304800" cy="304801"/>
          </a:xfrm>
          <a:prstGeom prst="rect">
            <a:avLst/>
          </a:prstGeom>
          <a:noFill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18308" y="2556494"/>
            <a:ext cx="8245879" cy="4677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457120" indent="-457120"/>
            <a:endParaRPr lang="ru-RU" sz="2400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8309" y="3060551"/>
            <a:ext cx="7704855" cy="3600400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2285" y="2916535"/>
            <a:ext cx="8136904" cy="3672408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4293" y="2916535"/>
            <a:ext cx="7704855" cy="4032448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674293" y="1656941"/>
            <a:ext cx="8064897" cy="72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СВ на ОПС 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1 565 000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рублей </a:t>
            </a: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(1 465 000 руб.  - 2021 год)                              </a:t>
            </a: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(превышение облагается по ставке 10%)</a:t>
            </a: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СВ на ФСС –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1 032 000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рублей</a:t>
            </a: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(966 000 руб. – 2021 год)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(Постановление Правительства РФ от   16.11.2021 № 1951)</a:t>
            </a: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770" defTabSz="914239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0" y="799329"/>
            <a:ext cx="2219685" cy="1653031"/>
          </a:xfrm>
          <a:prstGeom prst="rect">
            <a:avLst/>
          </a:prstGeom>
        </p:spPr>
      </p:pic>
      <p:sp>
        <p:nvSpPr>
          <p:cNvPr id="23" name="Половина рамки 22"/>
          <p:cNvSpPr/>
          <p:nvPr/>
        </p:nvSpPr>
        <p:spPr>
          <a:xfrm rot="13152975">
            <a:off x="824124" y="4764903"/>
            <a:ext cx="298166" cy="974898"/>
          </a:xfrm>
          <a:prstGeom prst="halfFram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rot="13430772">
            <a:off x="1005409" y="2578382"/>
            <a:ext cx="305443" cy="964338"/>
          </a:xfrm>
          <a:prstGeom prst="halfFram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35" y="525463"/>
            <a:ext cx="9600133" cy="873338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700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Контрольные соотношения</a:t>
            </a:r>
            <a:endParaRPr lang="ru-RU" sz="37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8"/>
            <a:ext cx="432048" cy="604024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/>
          <a:p>
            <a:pPr>
              <a:defRPr/>
            </a:pPr>
            <a:fld id="{C4302726-9CA5-4A79-BAD6-63E6FF67755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9269" y="1620393"/>
            <a:ext cx="3539320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287" tIns="52144" rIns="104287" bIns="52144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заработная плата по каждому сотруднику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6721" y="1548384"/>
            <a:ext cx="4032448" cy="17488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287" tIns="52144" rIns="104287" bIns="52144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МРОТ</a:t>
            </a:r>
            <a:endParaRPr lang="ru-RU" sz="29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0196" y="3780633"/>
            <a:ext cx="3456384" cy="17281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87" tIns="52144" rIns="104287" bIns="52144"/>
          <a:lstStyle/>
          <a:p>
            <a:pPr lvl="0" algn="ctr"/>
            <a:endParaRPr lang="ru-RU" dirty="0" smtClean="0">
              <a:solidFill>
                <a:schemeClr val="accent6">
                  <a:lumMod val="75000"/>
                </a:schemeClr>
              </a:solidFill>
              <a:latin typeface="PF Din Text Cond Pro Medium" pitchFamily="2" charset="0"/>
            </a:endParaRPr>
          </a:p>
          <a:p>
            <a:pPr lvl="0"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F Din Text Cond Pro Medium" pitchFamily="2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заработная плата в целом по плательщику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90717" y="3780632"/>
            <a:ext cx="4104456" cy="18722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87" tIns="52144" rIns="104287" bIns="52144"/>
          <a:lstStyle/>
          <a:p>
            <a:pPr lvl="0" algn="ctr">
              <a:lnSpc>
                <a:spcPct val="90000"/>
              </a:lnSpc>
              <a:spcAft>
                <a:spcPct val="35000"/>
              </a:spcAft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уровня заработной платы по соответствующему виду экономической деятельности по региону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19373955">
            <a:off x="4842502" y="2297263"/>
            <a:ext cx="504341" cy="549230"/>
          </a:xfrm>
          <a:prstGeom prst="halfFram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338589" y="4644727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38587" y="4212679"/>
            <a:ext cx="1008113" cy="432048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Autofit/>
          </a:bodyPr>
          <a:lstStyle/>
          <a:p>
            <a:pPr defTabSz="1042872"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ниже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181" y="6372919"/>
            <a:ext cx="7344816" cy="648072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92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73" y="6372919"/>
            <a:ext cx="7704855" cy="576064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77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172" y="5940872"/>
            <a:ext cx="9433048" cy="138497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Уведомление по данным контрольным соотношениям направляться в адрес налогоплательщика. Таким образом, налогоплательщик  извещается о том, что у него имеется определенный налоговый риск, характеризующий низкий уровень заработной платы.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8588" y="1692399"/>
            <a:ext cx="1512168" cy="432048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Autofit/>
          </a:bodyPr>
          <a:lstStyle/>
          <a:p>
            <a:pPr defTabSz="1042872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меньше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35" y="525463"/>
            <a:ext cx="9600133" cy="873338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700" cap="non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МРОТ</a:t>
            </a:r>
            <a:endParaRPr lang="ru-RU" sz="37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83204" y="6804968"/>
            <a:ext cx="432048" cy="604024"/>
          </a:xfrm>
          <a:prstGeom prst="rect">
            <a:avLst/>
          </a:prstGeom>
        </p:spPr>
        <p:txBody>
          <a:bodyPr lIns="104287" tIns="52144" rIns="104287" bIns="52144">
            <a:normAutofit/>
          </a:bodyPr>
          <a:lstStyle/>
          <a:p>
            <a:pPr>
              <a:defRPr/>
            </a:pPr>
            <a:fld id="{C4302726-9CA5-4A79-BAD6-63E6FF67755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173" y="1188343"/>
            <a:ext cx="9721079" cy="56166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4287" tIns="52144" rIns="104287" bIns="52144" anchor="ctr"/>
          <a:lstStyle/>
          <a:p>
            <a:pPr lvl="0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01.01.2021 года размер МРОТ  -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12 792 руб.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третьем чтение принят закон об увеличении МРОТ в 2022 году до 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13 980 руб.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 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181" y="6372919"/>
            <a:ext cx="7344816" cy="648072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92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173" y="6372919"/>
            <a:ext cx="7704855" cy="576064"/>
          </a:xfrm>
          <a:prstGeom prst="rect">
            <a:avLst/>
          </a:prstGeom>
        </p:spPr>
        <p:txBody>
          <a:bodyPr vert="horz" wrap="square" lIns="104287" tIns="52144" rIns="104287" bIns="52144" rtlCol="0" anchor="ctr">
            <a:normAutofit fontScale="77500" lnSpcReduction="20000"/>
          </a:bodyPr>
          <a:lstStyle/>
          <a:p>
            <a:pPr defTabSz="1042872">
              <a:spcBef>
                <a:spcPct val="0"/>
              </a:spcBef>
            </a:pPr>
            <a:endParaRPr lang="ru-RU" sz="4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0909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38519</TotalTime>
  <Words>558</Words>
  <Application>Microsoft Office PowerPoint</Application>
  <PresentationFormat>Произвольный</PresentationFormat>
  <Paragraphs>94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1_Present_FNS2012_A4</vt:lpstr>
      <vt:lpstr> УПРАВЛЕНИЕ ФЕДЕРАЛЬНОЙ НАЛОГОВОЙ СЛУЖБЫ ПО АЛТАЙСКОМУ КРАЮ</vt:lpstr>
      <vt:lpstr>Форма отчетности по страховым взносам</vt:lpstr>
      <vt:lpstr>Презентация PowerPoint</vt:lpstr>
      <vt:lpstr>Презентация PowerPoint</vt:lpstr>
      <vt:lpstr>Условия применения пониженного тарифа</vt:lpstr>
      <vt:lpstr>Страховые взносы по коду тарифа 10 </vt:lpstr>
      <vt:lpstr>Предельная величина базы на 2022 год</vt:lpstr>
      <vt:lpstr>Контрольные соотношения</vt:lpstr>
      <vt:lpstr>МРОТ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Жданова Анна Анатольевна</cp:lastModifiedBy>
  <cp:revision>2909</cp:revision>
  <cp:lastPrinted>2018-10-10T15:58:07Z</cp:lastPrinted>
  <dcterms:created xsi:type="dcterms:W3CDTF">2013-04-18T07:19:29Z</dcterms:created>
  <dcterms:modified xsi:type="dcterms:W3CDTF">2021-12-10T03:20:15Z</dcterms:modified>
</cp:coreProperties>
</file>