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9" r:id="rId2"/>
    <p:sldMasterId id="2147483701" r:id="rId3"/>
  </p:sldMasterIdLst>
  <p:notesMasterIdLst>
    <p:notesMasterId r:id="rId14"/>
  </p:notesMasterIdLst>
  <p:handoutMasterIdLst>
    <p:handoutMasterId r:id="rId15"/>
  </p:handoutMasterIdLst>
  <p:sldIdLst>
    <p:sldId id="393" r:id="rId4"/>
    <p:sldId id="492" r:id="rId5"/>
    <p:sldId id="506" r:id="rId6"/>
    <p:sldId id="511" r:id="rId7"/>
    <p:sldId id="512" r:id="rId8"/>
    <p:sldId id="513" r:id="rId9"/>
    <p:sldId id="507" r:id="rId10"/>
    <p:sldId id="514" r:id="rId11"/>
    <p:sldId id="515" r:id="rId12"/>
    <p:sldId id="422" r:id="rId13"/>
  </p:sldIdLst>
  <p:sldSz cx="9144000" cy="5143500" type="screen16x9"/>
  <p:notesSz cx="6808788" cy="9940925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030">
          <p15:clr>
            <a:srgbClr val="A4A3A4"/>
          </p15:clr>
        </p15:guide>
        <p15:guide id="2" orient="horz" pos="2159">
          <p15:clr>
            <a:srgbClr val="A4A3A4"/>
          </p15:clr>
        </p15:guide>
        <p15:guide id="3" orient="horz" pos="441" userDrawn="1">
          <p15:clr>
            <a:srgbClr val="A4A3A4"/>
          </p15:clr>
        </p15:guide>
        <p15:guide id="4" orient="horz" pos="2935" userDrawn="1">
          <p15:clr>
            <a:srgbClr val="A4A3A4"/>
          </p15:clr>
        </p15:guide>
        <p15:guide id="5" orient="horz" pos="395" userDrawn="1">
          <p15:clr>
            <a:srgbClr val="A4A3A4"/>
          </p15:clr>
        </p15:guide>
        <p15:guide id="6" pos="2880">
          <p15:clr>
            <a:srgbClr val="A4A3A4"/>
          </p15:clr>
        </p15:guide>
        <p15:guide id="7" pos="72">
          <p15:clr>
            <a:srgbClr val="A4A3A4"/>
          </p15:clr>
        </p15:guide>
        <p15:guide id="8" pos="5692" userDrawn="1">
          <p15:clr>
            <a:srgbClr val="A4A3A4"/>
          </p15:clr>
        </p15:guide>
        <p15:guide id="9" pos="4150">
          <p15:clr>
            <a:srgbClr val="A4A3A4"/>
          </p15:clr>
        </p15:guide>
        <p15:guide id="10" pos="161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2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5AA9"/>
    <a:srgbClr val="2792DC"/>
    <a:srgbClr val="FF3300"/>
    <a:srgbClr val="FF9A2E"/>
    <a:srgbClr val="006EB9"/>
    <a:srgbClr val="F15A22"/>
    <a:srgbClr val="0066B3"/>
    <a:srgbClr val="DF7A27"/>
    <a:srgbClr val="00B050"/>
    <a:srgbClr val="006C9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11" autoAdjust="0"/>
    <p:restoredTop sz="94249" autoAdjust="0"/>
  </p:normalViewPr>
  <p:slideViewPr>
    <p:cSldViewPr showGuides="1">
      <p:cViewPr varScale="1">
        <p:scale>
          <a:sx n="131" d="100"/>
          <a:sy n="131" d="100"/>
        </p:scale>
        <p:origin x="-342" y="-84"/>
      </p:cViewPr>
      <p:guideLst>
        <p:guide orient="horz" pos="1030"/>
        <p:guide orient="horz" pos="2159"/>
        <p:guide orient="horz" pos="441"/>
        <p:guide orient="horz" pos="2935"/>
        <p:guide orient="horz" pos="395"/>
        <p:guide pos="2880"/>
        <p:guide pos="72"/>
        <p:guide pos="5692"/>
        <p:guide pos="4150"/>
        <p:guide pos="161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8077"/>
    </p:cViewPr>
  </p:sorterViewPr>
  <p:notesViewPr>
    <p:cSldViewPr showGuides="1">
      <p:cViewPr varScale="1">
        <p:scale>
          <a:sx n="64" d="100"/>
          <a:sy n="64" d="100"/>
        </p:scale>
        <p:origin x="-3082" y="-82"/>
      </p:cViewPr>
      <p:guideLst>
        <p:guide orient="horz" pos="3131"/>
        <p:guide pos="2145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4"/>
            <a:ext cx="2950474" cy="497045"/>
          </a:xfrm>
          <a:prstGeom prst="rect">
            <a:avLst/>
          </a:prstGeom>
        </p:spPr>
        <p:txBody>
          <a:bodyPr vert="horz" lIns="92365" tIns="46183" rIns="92365" bIns="46183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740" y="4"/>
            <a:ext cx="2950474" cy="497045"/>
          </a:xfrm>
          <a:prstGeom prst="rect">
            <a:avLst/>
          </a:prstGeom>
        </p:spPr>
        <p:txBody>
          <a:bodyPr vert="horz" lIns="92365" tIns="46183" rIns="92365" bIns="46183" rtlCol="0"/>
          <a:lstStyle>
            <a:lvl1pPr algn="r">
              <a:defRPr sz="1200"/>
            </a:lvl1pPr>
          </a:lstStyle>
          <a:p>
            <a:fld id="{630E27A2-0322-4601-9F2F-5DF904209CCD}" type="datetimeFigureOut">
              <a:rPr lang="ru-RU" smtClean="0"/>
              <a:pPr/>
              <a:t>09.12.2021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6" y="9442157"/>
            <a:ext cx="2950474" cy="497045"/>
          </a:xfrm>
          <a:prstGeom prst="rect">
            <a:avLst/>
          </a:prstGeom>
        </p:spPr>
        <p:txBody>
          <a:bodyPr vert="horz" lIns="92365" tIns="46183" rIns="92365" bIns="46183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740" y="9442157"/>
            <a:ext cx="2950474" cy="497045"/>
          </a:xfrm>
          <a:prstGeom prst="rect">
            <a:avLst/>
          </a:prstGeom>
        </p:spPr>
        <p:txBody>
          <a:bodyPr vert="horz" lIns="92365" tIns="46183" rIns="92365" bIns="46183" rtlCol="0" anchor="b"/>
          <a:lstStyle>
            <a:lvl1pPr algn="r">
              <a:defRPr sz="1200"/>
            </a:lvl1pPr>
          </a:lstStyle>
          <a:p>
            <a:fld id="{8C792B10-F11D-4622-BAAB-7E5B5FFAC6E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14593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4"/>
            <a:ext cx="2950474" cy="497045"/>
          </a:xfrm>
          <a:prstGeom prst="rect">
            <a:avLst/>
          </a:prstGeom>
        </p:spPr>
        <p:txBody>
          <a:bodyPr vert="horz" lIns="92365" tIns="46183" rIns="92365" bIns="46183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40" y="4"/>
            <a:ext cx="2950474" cy="497045"/>
          </a:xfrm>
          <a:prstGeom prst="rect">
            <a:avLst/>
          </a:prstGeom>
        </p:spPr>
        <p:txBody>
          <a:bodyPr vert="horz" lIns="92365" tIns="46183" rIns="92365" bIns="46183" rtlCol="0"/>
          <a:lstStyle>
            <a:lvl1pPr algn="r">
              <a:defRPr sz="1200"/>
            </a:lvl1pPr>
          </a:lstStyle>
          <a:p>
            <a:fld id="{A8EB2075-555B-4148-9B83-4C2D3BBF493C}" type="datetimeFigureOut">
              <a:rPr lang="ru-RU" smtClean="0"/>
              <a:pPr/>
              <a:t>09.12.2021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7713"/>
            <a:ext cx="6624638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65" tIns="46183" rIns="92365" bIns="46183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1" y="4721946"/>
            <a:ext cx="5447030" cy="4473416"/>
          </a:xfrm>
          <a:prstGeom prst="rect">
            <a:avLst/>
          </a:prstGeom>
        </p:spPr>
        <p:txBody>
          <a:bodyPr vert="horz" lIns="92365" tIns="46183" rIns="92365" bIns="4618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9442157"/>
            <a:ext cx="2950474" cy="497045"/>
          </a:xfrm>
          <a:prstGeom prst="rect">
            <a:avLst/>
          </a:prstGeom>
        </p:spPr>
        <p:txBody>
          <a:bodyPr vert="horz" lIns="92365" tIns="46183" rIns="92365" bIns="46183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40" y="9442157"/>
            <a:ext cx="2950474" cy="497045"/>
          </a:xfrm>
          <a:prstGeom prst="rect">
            <a:avLst/>
          </a:prstGeom>
        </p:spPr>
        <p:txBody>
          <a:bodyPr vert="horz" lIns="92365" tIns="46183" rIns="92365" bIns="46183" rtlCol="0" anchor="b"/>
          <a:lstStyle>
            <a:lvl1pPr algn="r">
              <a:defRPr sz="1200"/>
            </a:lvl1pPr>
          </a:lstStyle>
          <a:p>
            <a:fld id="{CD9C3206-A649-46D3-B57B-2B98E79BDBC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3143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60350" y="800100"/>
            <a:ext cx="7105650" cy="3997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37186" indent="-283535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34133" indent="-226825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587788" indent="-226825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41440" indent="-226825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495095" indent="-226825" defTabSz="103332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48747" indent="-226825" defTabSz="103332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02399" indent="-226825" defTabSz="103332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56054" indent="-226825" defTabSz="103332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033324" eaLnBrk="1" fontAlgn="base" hangingPunct="1">
              <a:spcBef>
                <a:spcPct val="0"/>
              </a:spcBef>
              <a:spcAft>
                <a:spcPct val="0"/>
              </a:spcAft>
            </a:pPr>
            <a:fld id="{6D8468D7-8F8A-451D-AD5C-6143CF953C14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defTabSz="1033324"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7217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5B2A0-EE7E-4B95-AA39-C051FCC20A5D}" type="slidenum">
              <a:rPr lang="ru-RU" altLang="ru-RU" smtClean="0"/>
              <a:pPr/>
              <a:t>10</a:t>
            </a:fld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3977479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169"/>
            <a:ext cx="9144000" cy="5142895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" y="628650"/>
            <a:ext cx="6762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459924" y="2967673"/>
            <a:ext cx="8211636" cy="9144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 ЧЕМ ВЫ РАССКАЖЕТЕ СЕГОДНЯ? 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283076" y="1851670"/>
            <a:ext cx="4176464" cy="864096"/>
          </a:xfrm>
          <a:prstGeom prst="rect">
            <a:avLst/>
          </a:prstGeom>
        </p:spPr>
        <p:txBody>
          <a:bodyPr vert="horz" wrap="square" lIns="104300" tIns="52151" rIns="104300" bIns="52151" rtlCol="0" anchor="ctr">
            <a:noAutofit/>
          </a:bodyPr>
          <a:lstStyle/>
          <a:p>
            <a:pPr marL="0" marR="0" indent="0" algn="ctr" defTabSz="104300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ФЕДЕРАЛЬНАЯ НАЛОГОВАЯ 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СЛУЖБА</a:t>
            </a:r>
          </a:p>
        </p:txBody>
      </p:sp>
    </p:spTree>
    <p:extLst>
      <p:ext uri="{BB962C8B-B14F-4D97-AF65-F5344CB8AC3E}">
        <p14:creationId xmlns="" xmlns:p14="http://schemas.microsoft.com/office/powerpoint/2010/main" val="3770881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2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9"/>
            <a:ext cx="7772400" cy="1102519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6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4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22.12.2012</a:t>
            </a:r>
          </a:p>
        </p:txBody>
      </p:sp>
    </p:spTree>
    <p:extLst>
      <p:ext uri="{BB962C8B-B14F-4D97-AF65-F5344CB8AC3E}">
        <p14:creationId xmlns="" xmlns:p14="http://schemas.microsoft.com/office/powerpoint/2010/main" val="1687516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9" y="1434"/>
            <a:ext cx="9142643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9" y="1205154"/>
            <a:ext cx="7320689" cy="3621940"/>
          </a:xfrm>
        </p:spPr>
        <p:txBody>
          <a:bodyPr/>
          <a:lstStyle>
            <a:lvl1pPr marL="284484" indent="0">
              <a:buFontTx/>
              <a:buNone/>
              <a:defRPr b="1">
                <a:latin typeface="+mj-lt"/>
              </a:defRPr>
            </a:lvl1pPr>
            <a:lvl2pPr marL="281999" indent="2485">
              <a:defRPr>
                <a:latin typeface="+mj-lt"/>
              </a:defRPr>
            </a:lvl2pPr>
            <a:lvl3pPr marL="491945" indent="-203735">
              <a:tabLst/>
              <a:defRPr>
                <a:latin typeface="+mj-lt"/>
              </a:defRPr>
            </a:lvl3pPr>
            <a:lvl4pPr marL="0" indent="281999">
              <a:lnSpc>
                <a:spcPts val="1409"/>
              </a:lnSpc>
              <a:spcBef>
                <a:spcPts val="313"/>
              </a:spcBef>
              <a:defRPr>
                <a:latin typeface="+mj-lt"/>
              </a:defRPr>
            </a:lvl4pPr>
            <a:lvl5pPr>
              <a:lnSpc>
                <a:spcPts val="1409"/>
              </a:lnSpc>
              <a:spcBef>
                <a:spcPts val="313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2" y="3845307"/>
            <a:ext cx="923618" cy="282640"/>
          </a:xfrm>
          <a:prstGeom prst="rect">
            <a:avLst/>
          </a:prstGeom>
          <a:noFill/>
        </p:spPr>
        <p:txBody>
          <a:bodyPr wrap="square" lIns="71558" tIns="35778" rIns="71558" bIns="35778" rtlCol="0">
            <a:noAutofit/>
          </a:bodyPr>
          <a:lstStyle/>
          <a:p>
            <a:pPr defTabSz="81623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2"/>
            <a:ext cx="7337192" cy="829352"/>
          </a:xfrm>
        </p:spPr>
        <p:txBody>
          <a:bodyPr/>
          <a:lstStyle>
            <a:lvl1pPr marL="0" marR="0" indent="0" defTabSz="81623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23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2080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6" y="354"/>
            <a:ext cx="9142643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9" y="1205154"/>
            <a:ext cx="7320689" cy="3621940"/>
          </a:xfrm>
        </p:spPr>
        <p:txBody>
          <a:bodyPr/>
          <a:lstStyle>
            <a:lvl1pPr marL="284484" indent="0">
              <a:buFontTx/>
              <a:buNone/>
              <a:defRPr b="1">
                <a:latin typeface="+mj-lt"/>
              </a:defRPr>
            </a:lvl1pPr>
            <a:lvl2pPr marL="284484" indent="0">
              <a:defRPr>
                <a:latin typeface="+mj-lt"/>
              </a:defRPr>
            </a:lvl2pPr>
            <a:lvl3pPr marL="491945" indent="-203735">
              <a:defRPr>
                <a:latin typeface="+mj-lt"/>
              </a:defRPr>
            </a:lvl3pPr>
            <a:lvl4pPr marL="0" indent="281999">
              <a:defRPr>
                <a:latin typeface="+mj-lt"/>
              </a:defRPr>
            </a:lvl4pPr>
            <a:lvl5pPr marL="1123025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7" y="375802"/>
            <a:ext cx="7337901" cy="829352"/>
          </a:xfrm>
        </p:spPr>
        <p:txBody>
          <a:bodyPr/>
          <a:lstStyle>
            <a:lvl1pPr marL="0" marR="0" indent="0" defTabSz="81623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23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5916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6" y="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9" y="759381"/>
            <a:ext cx="7320689" cy="1518472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9" y="2572292"/>
            <a:ext cx="7320689" cy="2254803"/>
          </a:xfrm>
        </p:spPr>
        <p:txBody>
          <a:bodyPr anchor="t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35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47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58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70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682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493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7601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9" y="1434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6" y="1205154"/>
            <a:ext cx="3620764" cy="352184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43" y="1205154"/>
            <a:ext cx="3644897" cy="352184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3968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4" y="375800"/>
            <a:ext cx="7864166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18" indent="0">
              <a:buNone/>
              <a:defRPr sz="1800" b="1"/>
            </a:lvl2pPr>
            <a:lvl3pPr marL="816233" indent="0">
              <a:buNone/>
              <a:defRPr sz="1600" b="1"/>
            </a:lvl3pPr>
            <a:lvl4pPr marL="1224353" indent="0">
              <a:buNone/>
              <a:defRPr sz="1400" b="1"/>
            </a:lvl4pPr>
            <a:lvl5pPr marL="1632470" indent="0">
              <a:buNone/>
              <a:defRPr sz="1400" b="1"/>
            </a:lvl5pPr>
            <a:lvl6pPr marL="2040586" indent="0">
              <a:buNone/>
              <a:defRPr sz="1400" b="1"/>
            </a:lvl6pPr>
            <a:lvl7pPr marL="2448704" indent="0">
              <a:buNone/>
              <a:defRPr sz="1400" b="1"/>
            </a:lvl7pPr>
            <a:lvl8pPr marL="2856821" indent="0">
              <a:buNone/>
              <a:defRPr sz="1400" b="1"/>
            </a:lvl8pPr>
            <a:lvl9pPr marL="3264938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20" y="1205154"/>
            <a:ext cx="3587825" cy="42600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18" indent="0">
              <a:buNone/>
              <a:defRPr sz="1800" b="1"/>
            </a:lvl2pPr>
            <a:lvl3pPr marL="816233" indent="0">
              <a:buNone/>
              <a:defRPr sz="1600" b="1"/>
            </a:lvl3pPr>
            <a:lvl4pPr marL="1224353" indent="0">
              <a:buNone/>
              <a:defRPr sz="1400" b="1"/>
            </a:lvl4pPr>
            <a:lvl5pPr marL="1632470" indent="0">
              <a:buNone/>
              <a:defRPr sz="1400" b="1"/>
            </a:lvl5pPr>
            <a:lvl6pPr marL="2040586" indent="0">
              <a:buNone/>
              <a:defRPr sz="1400" b="1"/>
            </a:lvl6pPr>
            <a:lvl7pPr marL="2448704" indent="0">
              <a:buNone/>
              <a:defRPr sz="1400" b="1"/>
            </a:lvl7pPr>
            <a:lvl8pPr marL="2856821" indent="0">
              <a:buNone/>
              <a:defRPr sz="1400" b="1"/>
            </a:lvl8pPr>
            <a:lvl9pPr marL="3264938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20" y="1641073"/>
            <a:ext cx="3587825" cy="318602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9218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9" y="1434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3"/>
            <a:ext cx="7864166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3243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8" y="4404445"/>
            <a:ext cx="567428" cy="489830"/>
          </a:xfrm>
          <a:prstGeom prst="rect">
            <a:avLst/>
          </a:prstGeom>
        </p:spPr>
        <p:txBody>
          <a:bodyPr vert="horz" lIns="81626" tIns="40813" rIns="81626" bIns="40813" rtlCol="0" anchor="ctr">
            <a:normAutofit/>
          </a:bodyPr>
          <a:lstStyle>
            <a:lvl1pPr algn="ctr">
              <a:defRPr sz="2100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78242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91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118" indent="0">
              <a:buNone/>
              <a:defRPr sz="1100"/>
            </a:lvl2pPr>
            <a:lvl3pPr marL="816233" indent="0">
              <a:buNone/>
              <a:defRPr sz="900"/>
            </a:lvl3pPr>
            <a:lvl4pPr marL="1224353" indent="0">
              <a:buNone/>
              <a:defRPr sz="800"/>
            </a:lvl4pPr>
            <a:lvl5pPr marL="1632470" indent="0">
              <a:buNone/>
              <a:defRPr sz="800"/>
            </a:lvl5pPr>
            <a:lvl6pPr marL="2040586" indent="0">
              <a:buNone/>
              <a:defRPr sz="800"/>
            </a:lvl6pPr>
            <a:lvl7pPr marL="2448704" indent="0">
              <a:buNone/>
              <a:defRPr sz="800"/>
            </a:lvl7pPr>
            <a:lvl8pPr marL="2856821" indent="0">
              <a:buNone/>
              <a:defRPr sz="800"/>
            </a:lvl8pPr>
            <a:lvl9pPr marL="3264938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2752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118" indent="0">
              <a:buNone/>
              <a:defRPr sz="2500"/>
            </a:lvl2pPr>
            <a:lvl3pPr marL="816233" indent="0">
              <a:buNone/>
              <a:defRPr sz="2100"/>
            </a:lvl3pPr>
            <a:lvl4pPr marL="1224353" indent="0">
              <a:buNone/>
              <a:defRPr sz="1800"/>
            </a:lvl4pPr>
            <a:lvl5pPr marL="1632470" indent="0">
              <a:buNone/>
              <a:defRPr sz="1800"/>
            </a:lvl5pPr>
            <a:lvl6pPr marL="2040586" indent="0">
              <a:buNone/>
              <a:defRPr sz="1800"/>
            </a:lvl6pPr>
            <a:lvl7pPr marL="2448704" indent="0">
              <a:buNone/>
              <a:defRPr sz="1800"/>
            </a:lvl7pPr>
            <a:lvl8pPr marL="2856821" indent="0">
              <a:buNone/>
              <a:defRPr sz="1800"/>
            </a:lvl8pPr>
            <a:lvl9pPr marL="3264938" indent="0">
              <a:buNone/>
              <a:defRPr sz="18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5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8118" indent="0">
              <a:buNone/>
              <a:defRPr sz="1100"/>
            </a:lvl2pPr>
            <a:lvl3pPr marL="816233" indent="0">
              <a:buNone/>
              <a:defRPr sz="900"/>
            </a:lvl3pPr>
            <a:lvl4pPr marL="1224353" indent="0">
              <a:buNone/>
              <a:defRPr sz="800"/>
            </a:lvl4pPr>
            <a:lvl5pPr marL="1632470" indent="0">
              <a:buNone/>
              <a:defRPr sz="800"/>
            </a:lvl5pPr>
            <a:lvl6pPr marL="2040586" indent="0">
              <a:buNone/>
              <a:defRPr sz="800"/>
            </a:lvl6pPr>
            <a:lvl7pPr marL="2448704" indent="0">
              <a:buNone/>
              <a:defRPr sz="800"/>
            </a:lvl7pPr>
            <a:lvl8pPr marL="2856821" indent="0">
              <a:buNone/>
              <a:defRPr sz="800"/>
            </a:lvl8pPr>
            <a:lvl9pPr marL="3264938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0736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8294688" y="4769469"/>
            <a:ext cx="850900" cy="274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7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b="87577"/>
          <a:stretch/>
        </p:blipFill>
        <p:spPr bwMode="auto">
          <a:xfrm>
            <a:off x="0" y="-20535"/>
            <a:ext cx="9144000" cy="774917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8" y="915989"/>
            <a:ext cx="7992120" cy="3743325"/>
          </a:xfrm>
        </p:spPr>
        <p:txBody>
          <a:bodyPr>
            <a:normAutofit/>
          </a:bodyPr>
          <a:lstStyle>
            <a:lvl1pPr marL="342884" indent="-342884">
              <a:spcAft>
                <a:spcPts val="300"/>
              </a:spcAft>
              <a:buClr>
                <a:schemeClr val="accent3"/>
              </a:buClr>
              <a:buFont typeface="+mj-lt"/>
              <a:buAutoNum type="arabicPeriod"/>
              <a:defRPr sz="1800" baseline="0"/>
            </a:lvl1pPr>
          </a:lstStyle>
          <a:p>
            <a:pPr lvl="0"/>
            <a:r>
              <a:rPr lang="ru-RU" dirty="0"/>
              <a:t>СОДЕРЖАНИЕ ПОМОЖЕТ В ДАЛЬНЕЙШЕЙ НАВИГАЦИИ ПО ПРЕЗЕНТАЦИИ</a:t>
            </a:r>
          </a:p>
          <a:p>
            <a:pPr lvl="0"/>
            <a:r>
              <a:rPr lang="ru-RU" dirty="0"/>
              <a:t>УКАЖИТЕ ОСНОВНЫЕ ТЕМЫ, О КОТОРЫХ ВЫ ХОТЕЛИ БЫ РАССКАЗАТЬ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224840" y="4769469"/>
            <a:ext cx="342641" cy="2743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8" name="Номер слайда 6"/>
          <p:cNvSpPr txBox="1">
            <a:spLocks/>
          </p:cNvSpPr>
          <p:nvPr userDrawn="1"/>
        </p:nvSpPr>
        <p:spPr>
          <a:xfrm>
            <a:off x="8175622" y="4771804"/>
            <a:ext cx="442664" cy="26060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fld id="{E20E89E6-FE54-4E13-859C-1FA908D70D39}" type="slidenum">
              <a:rPr lang="ru-RU" b="0" smtClean="0">
                <a:solidFill>
                  <a:schemeClr val="bg1"/>
                </a:solidFill>
              </a:rPr>
              <a:pPr marL="0" indent="0" algn="ctr"/>
              <a:t>‹#›</a:t>
            </a:fld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5" y="-20536"/>
            <a:ext cx="8200198" cy="774917"/>
          </a:xfrm>
        </p:spPr>
        <p:txBody>
          <a:bodyPr anchor="ctr">
            <a:no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СОДЕРЖАНИЕ</a:t>
            </a:r>
          </a:p>
        </p:txBody>
      </p:sp>
    </p:spTree>
    <p:extLst>
      <p:ext uri="{BB962C8B-B14F-4D97-AF65-F5344CB8AC3E}">
        <p14:creationId xmlns="" xmlns:p14="http://schemas.microsoft.com/office/powerpoint/2010/main" val="3270188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27340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09"/>
            <a:ext cx="2405063" cy="48387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09"/>
            <a:ext cx="7065962" cy="48387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4038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7931540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8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72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90983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3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42" y="3845722"/>
            <a:ext cx="923925" cy="282179"/>
          </a:xfrm>
          <a:prstGeom prst="rect">
            <a:avLst/>
          </a:prstGeom>
          <a:noFill/>
        </p:spPr>
        <p:txBody>
          <a:bodyPr lIns="41263" tIns="20633" rIns="41263" bIns="20633"/>
          <a:lstStyle/>
          <a:p>
            <a:pPr defTabSz="357878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2" y="1205157"/>
            <a:ext cx="7320689" cy="3621940"/>
          </a:xfrm>
        </p:spPr>
        <p:txBody>
          <a:bodyPr/>
          <a:lstStyle>
            <a:lvl1pPr marL="164056" indent="0">
              <a:buFontTx/>
              <a:buNone/>
              <a:defRPr b="1">
                <a:latin typeface="+mj-lt"/>
              </a:defRPr>
            </a:lvl1pPr>
            <a:lvl2pPr marL="162623" indent="1433">
              <a:defRPr>
                <a:latin typeface="+mj-lt"/>
              </a:defRPr>
            </a:lvl2pPr>
            <a:lvl3pPr marL="283695" indent="-117490">
              <a:tabLst/>
              <a:defRPr>
                <a:latin typeface="+mj-lt"/>
              </a:defRPr>
            </a:lvl3pPr>
            <a:lvl4pPr marL="0" indent="162623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0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/>
              <a:t>Click to edit Master title style</a:t>
            </a:r>
            <a:endParaRPr lang="ru-RU" noProof="0" dirty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56044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2" y="1205157"/>
            <a:ext cx="7320689" cy="3621940"/>
          </a:xfrm>
        </p:spPr>
        <p:txBody>
          <a:bodyPr/>
          <a:lstStyle>
            <a:lvl1pPr marL="164056" indent="0">
              <a:buFontTx/>
              <a:buNone/>
              <a:defRPr b="1">
                <a:latin typeface="+mj-lt"/>
              </a:defRPr>
            </a:lvl1pPr>
            <a:lvl2pPr marL="164056" indent="0">
              <a:defRPr>
                <a:latin typeface="+mj-lt"/>
              </a:defRPr>
            </a:lvl2pPr>
            <a:lvl3pPr marL="283695" indent="-117490">
              <a:defRPr>
                <a:latin typeface="+mj-lt"/>
              </a:defRPr>
            </a:lvl3pPr>
            <a:lvl4pPr marL="0" indent="162623">
              <a:defRPr>
                <a:latin typeface="+mj-lt"/>
              </a:defRPr>
            </a:lvl4pPr>
            <a:lvl5pPr marL="647626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9" y="375805"/>
            <a:ext cx="7337901" cy="829352"/>
          </a:xfrm>
        </p:spPr>
        <p:txBody>
          <a:bodyPr/>
          <a:lstStyle>
            <a:lvl1pPr marL="0" marR="0" indent="0" defTabSz="47070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/>
              <a:t>Click to edit Master title style</a:t>
            </a:r>
            <a:endParaRPr lang="ru-RU" noProof="0" dirty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98921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" y="7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2" y="759383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2" y="2572292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5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0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5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1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76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1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47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22151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3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9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5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4865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3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9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52" indent="0">
              <a:buNone/>
              <a:defRPr sz="1000" b="1"/>
            </a:lvl2pPr>
            <a:lvl3pPr marL="470705" indent="0">
              <a:buNone/>
              <a:defRPr sz="900" b="1"/>
            </a:lvl3pPr>
            <a:lvl4pPr marL="706058" indent="0">
              <a:buNone/>
              <a:defRPr sz="800" b="1"/>
            </a:lvl4pPr>
            <a:lvl5pPr marL="941411" indent="0">
              <a:buNone/>
              <a:defRPr sz="800" b="1"/>
            </a:lvl5pPr>
            <a:lvl6pPr marL="1176764" indent="0">
              <a:buNone/>
              <a:defRPr sz="800" b="1"/>
            </a:lvl6pPr>
            <a:lvl7pPr marL="1412118" indent="0">
              <a:buNone/>
              <a:defRPr sz="800" b="1"/>
            </a:lvl7pPr>
            <a:lvl8pPr marL="1647470" indent="0">
              <a:buNone/>
              <a:defRPr sz="800" b="1"/>
            </a:lvl8pPr>
            <a:lvl9pPr marL="1882823" indent="0">
              <a:buNone/>
              <a:defRPr sz="8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9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3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52" indent="0">
              <a:buNone/>
              <a:defRPr sz="1000" b="1"/>
            </a:lvl2pPr>
            <a:lvl3pPr marL="470705" indent="0">
              <a:buNone/>
              <a:defRPr sz="900" b="1"/>
            </a:lvl3pPr>
            <a:lvl4pPr marL="706058" indent="0">
              <a:buNone/>
              <a:defRPr sz="800" b="1"/>
            </a:lvl4pPr>
            <a:lvl5pPr marL="941411" indent="0">
              <a:buNone/>
              <a:defRPr sz="800" b="1"/>
            </a:lvl5pPr>
            <a:lvl6pPr marL="1176764" indent="0">
              <a:buNone/>
              <a:defRPr sz="800" b="1"/>
            </a:lvl6pPr>
            <a:lvl7pPr marL="1412118" indent="0">
              <a:buNone/>
              <a:defRPr sz="800" b="1"/>
            </a:lvl7pPr>
            <a:lvl8pPr marL="1647470" indent="0">
              <a:buNone/>
              <a:defRPr sz="800" b="1"/>
            </a:lvl8pPr>
            <a:lvl9pPr marL="1882823" indent="0">
              <a:buNone/>
              <a:defRPr sz="8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3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9970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3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6032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8294688" y="4769469"/>
            <a:ext cx="850900" cy="274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7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b="87577"/>
          <a:stretch/>
        </p:blipFill>
        <p:spPr bwMode="auto">
          <a:xfrm>
            <a:off x="0" y="-20535"/>
            <a:ext cx="9144000" cy="774917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6" y="915989"/>
            <a:ext cx="8208963" cy="3743325"/>
          </a:xfr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dirty="0"/>
              <a:t>ЗДЕСЬ РАСПОЛОЖИТЕ НЕОБХОДИМУЮ ИНФОРМАЦИЮ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224840" y="4769469"/>
            <a:ext cx="342641" cy="2743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8" name="Номер слайда 6"/>
          <p:cNvSpPr txBox="1">
            <a:spLocks/>
          </p:cNvSpPr>
          <p:nvPr userDrawn="1"/>
        </p:nvSpPr>
        <p:spPr>
          <a:xfrm>
            <a:off x="8175622" y="4771804"/>
            <a:ext cx="442664" cy="26060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fld id="{E20E89E6-FE54-4E13-859C-1FA908D70D39}" type="slidenum">
              <a:rPr lang="ru-RU" b="0" smtClean="0">
                <a:solidFill>
                  <a:schemeClr val="bg1"/>
                </a:solidFill>
              </a:rPr>
              <a:pPr marL="0" indent="0" algn="ctr"/>
              <a:t>‹#›</a:t>
            </a:fld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5" y="-20536"/>
            <a:ext cx="8200198" cy="774917"/>
          </a:xfrm>
        </p:spPr>
        <p:txBody>
          <a:bodyPr anchor="ctr">
            <a:no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В ЗАГОЛОВКЕ УКАЖИТЕ ОСНОВНУЮ МЫСЛЬ СЛАЙДА</a:t>
            </a:r>
          </a:p>
        </p:txBody>
      </p:sp>
    </p:spTree>
    <p:extLst>
      <p:ext uri="{BB962C8B-B14F-4D97-AF65-F5344CB8AC3E}">
        <p14:creationId xmlns="" xmlns:p14="http://schemas.microsoft.com/office/powerpoint/2010/main" val="38427090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5" y="4404127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fld id="{D57E3FE5-A9B2-4740-BCFC-E5DFD07173BA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89443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4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52" indent="0">
              <a:buNone/>
              <a:defRPr sz="600"/>
            </a:lvl2pPr>
            <a:lvl3pPr marL="470705" indent="0">
              <a:buNone/>
              <a:defRPr sz="500"/>
            </a:lvl3pPr>
            <a:lvl4pPr marL="706058" indent="0">
              <a:buNone/>
              <a:defRPr sz="500"/>
            </a:lvl4pPr>
            <a:lvl5pPr marL="941411" indent="0">
              <a:buNone/>
              <a:defRPr sz="500"/>
            </a:lvl5pPr>
            <a:lvl6pPr marL="1176764" indent="0">
              <a:buNone/>
              <a:defRPr sz="500"/>
            </a:lvl6pPr>
            <a:lvl7pPr marL="1412118" indent="0">
              <a:buNone/>
              <a:defRPr sz="500"/>
            </a:lvl7pPr>
            <a:lvl8pPr marL="1647470" indent="0">
              <a:buNone/>
              <a:defRPr sz="500"/>
            </a:lvl8pPr>
            <a:lvl9pPr marL="1882823" indent="0">
              <a:buNone/>
              <a:defRPr sz="5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357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5352" indent="0">
              <a:buNone/>
              <a:defRPr sz="1400"/>
            </a:lvl2pPr>
            <a:lvl3pPr marL="470705" indent="0">
              <a:buNone/>
              <a:defRPr sz="1200"/>
            </a:lvl3pPr>
            <a:lvl4pPr marL="706058" indent="0">
              <a:buNone/>
              <a:defRPr sz="1000"/>
            </a:lvl4pPr>
            <a:lvl5pPr marL="941411" indent="0">
              <a:buNone/>
              <a:defRPr sz="1000"/>
            </a:lvl5pPr>
            <a:lvl6pPr marL="1176764" indent="0">
              <a:buNone/>
              <a:defRPr sz="1000"/>
            </a:lvl6pPr>
            <a:lvl7pPr marL="1412118" indent="0">
              <a:buNone/>
              <a:defRPr sz="1000"/>
            </a:lvl7pPr>
            <a:lvl8pPr marL="1647470" indent="0">
              <a:buNone/>
              <a:defRPr sz="1000"/>
            </a:lvl8pPr>
            <a:lvl9pPr marL="1882823" indent="0">
              <a:buNone/>
              <a:defRPr sz="1000"/>
            </a:lvl9pPr>
          </a:lstStyle>
          <a:p>
            <a:pPr lvl="0"/>
            <a:r>
              <a:rPr lang="ru-RU" noProof="0" dirty="0" err="1"/>
              <a:t>Drag</a:t>
            </a:r>
            <a:r>
              <a:rPr lang="ru-RU" noProof="0" dirty="0"/>
              <a:t> </a:t>
            </a:r>
            <a:r>
              <a:rPr lang="ru-RU" noProof="0" dirty="0" err="1"/>
              <a:t>picture</a:t>
            </a:r>
            <a:r>
              <a:rPr lang="ru-RU" noProof="0" dirty="0"/>
              <a:t> </a:t>
            </a:r>
            <a:r>
              <a:rPr lang="ru-RU" noProof="0" dirty="0" err="1"/>
              <a:t>to</a:t>
            </a:r>
            <a:r>
              <a:rPr lang="ru-RU" noProof="0" dirty="0"/>
              <a:t> </a:t>
            </a:r>
            <a:r>
              <a:rPr lang="ru-RU" noProof="0" dirty="0" err="1"/>
              <a:t>placeholder</a:t>
            </a:r>
            <a:r>
              <a:rPr lang="ru-RU" noProof="0" dirty="0"/>
              <a:t> </a:t>
            </a:r>
            <a:r>
              <a:rPr lang="ru-RU" noProof="0" dirty="0" err="1"/>
              <a:t>or</a:t>
            </a:r>
            <a:r>
              <a:rPr lang="ru-RU" noProof="0" dirty="0"/>
              <a:t> </a:t>
            </a:r>
            <a:r>
              <a:rPr lang="ru-RU" noProof="0" dirty="0" err="1"/>
              <a:t>click</a:t>
            </a:r>
            <a:r>
              <a:rPr lang="ru-RU" noProof="0" dirty="0"/>
              <a:t> </a:t>
            </a:r>
            <a:r>
              <a:rPr lang="ru-RU" noProof="0" dirty="0" err="1"/>
              <a:t>icon</a:t>
            </a:r>
            <a:r>
              <a:rPr lang="ru-RU" noProof="0" dirty="0"/>
              <a:t> </a:t>
            </a:r>
            <a:r>
              <a:rPr lang="ru-RU" noProof="0" dirty="0" err="1"/>
              <a:t>to</a:t>
            </a:r>
            <a:r>
              <a:rPr lang="ru-RU" noProof="0" dirty="0"/>
              <a:t> </a:t>
            </a:r>
            <a:r>
              <a:rPr lang="ru-RU" noProof="0" dirty="0" err="1"/>
              <a:t>add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52" indent="0">
              <a:buNone/>
              <a:defRPr sz="600"/>
            </a:lvl2pPr>
            <a:lvl3pPr marL="470705" indent="0">
              <a:buNone/>
              <a:defRPr sz="500"/>
            </a:lvl3pPr>
            <a:lvl4pPr marL="706058" indent="0">
              <a:buNone/>
              <a:defRPr sz="500"/>
            </a:lvl4pPr>
            <a:lvl5pPr marL="941411" indent="0">
              <a:buNone/>
              <a:defRPr sz="500"/>
            </a:lvl5pPr>
            <a:lvl6pPr marL="1176764" indent="0">
              <a:buNone/>
              <a:defRPr sz="500"/>
            </a:lvl6pPr>
            <a:lvl7pPr marL="1412118" indent="0">
              <a:buNone/>
              <a:defRPr sz="500"/>
            </a:lvl7pPr>
            <a:lvl8pPr marL="1647470" indent="0">
              <a:buNone/>
              <a:defRPr sz="500"/>
            </a:lvl8pPr>
            <a:lvl9pPr marL="1882823" indent="0">
              <a:buNone/>
              <a:defRPr sz="5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03880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57313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6" y="227410"/>
            <a:ext cx="2405063" cy="4838700"/>
          </a:xfrm>
        </p:spPr>
        <p:txBody>
          <a:bodyPr vert="eaVert"/>
          <a:lstStyle/>
          <a:p>
            <a:r>
              <a:rPr lang="ru-RU"/>
              <a:t>Click to edit Master title style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9" y="227410"/>
            <a:ext cx="7065963" cy="4838700"/>
          </a:xfrm>
        </p:spPr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05121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0581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8294688" y="4769469"/>
            <a:ext cx="850900" cy="274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7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b="87577"/>
          <a:stretch/>
        </p:blipFill>
        <p:spPr bwMode="auto">
          <a:xfrm>
            <a:off x="0" y="-20535"/>
            <a:ext cx="9144000" cy="77491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 userDrawn="1"/>
        </p:nvSpPr>
        <p:spPr>
          <a:xfrm>
            <a:off x="8224840" y="4769469"/>
            <a:ext cx="342641" cy="2743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8" name="Номер слайда 6"/>
          <p:cNvSpPr txBox="1">
            <a:spLocks/>
          </p:cNvSpPr>
          <p:nvPr userDrawn="1"/>
        </p:nvSpPr>
        <p:spPr>
          <a:xfrm>
            <a:off x="8175622" y="4771804"/>
            <a:ext cx="442664" cy="26060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fld id="{E20E89E6-FE54-4E13-859C-1FA908D70D39}" type="slidenum">
              <a:rPr lang="ru-RU" b="0" smtClean="0">
                <a:solidFill>
                  <a:schemeClr val="bg1"/>
                </a:solidFill>
              </a:rPr>
              <a:pPr marL="0" indent="0" algn="ctr"/>
              <a:t>‹#›</a:t>
            </a:fld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5" y="-20536"/>
            <a:ext cx="8200198" cy="774917"/>
          </a:xfrm>
        </p:spPr>
        <p:txBody>
          <a:bodyPr anchor="ctr">
            <a:no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В ЗАГОЛОВКЕ УКАЖИТЕ ОСНОВНУЮ МЫСЛЬ СЛАЙДА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7" y="915989"/>
            <a:ext cx="3745235" cy="3743325"/>
          </a:xfr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dirty="0"/>
              <a:t>ЗДЕСЬ ВЫ МОЖЕТЕ РАССКАЗАТЬ </a:t>
            </a:r>
            <a:br>
              <a:rPr lang="ru-RU" dirty="0"/>
            </a:br>
            <a:r>
              <a:rPr lang="ru-RU" dirty="0"/>
              <a:t>О ПРЕИМУЩЕСТВАХ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4930455" y="915989"/>
            <a:ext cx="3745235" cy="3743325"/>
          </a:xfr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dirty="0"/>
              <a:t>А ЗДЕСЬ ПОГОВОРИТЬ О НЕДОСТАТКАХ</a:t>
            </a: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4562475" y="1131591"/>
            <a:ext cx="0" cy="33843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29411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sz="quarter" idx="15" hasCustomPrompt="1"/>
          </p:nvPr>
        </p:nvSpPr>
        <p:spPr>
          <a:xfrm>
            <a:off x="468315" y="925513"/>
            <a:ext cx="8351837" cy="37449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ru-RU" dirty="0"/>
              <a:t>ДОБАВЬТЕ НА СЛАЙД КАРТИНКУ, ГРАФИК, ДИАГРАММУ...</a:t>
            </a:r>
          </a:p>
        </p:txBody>
      </p:sp>
      <p:pic>
        <p:nvPicPr>
          <p:cNvPr id="5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b="87577"/>
          <a:stretch/>
        </p:blipFill>
        <p:spPr bwMode="auto">
          <a:xfrm>
            <a:off x="0" y="-20535"/>
            <a:ext cx="9144000" cy="774917"/>
          </a:xfrm>
          <a:prstGeom prst="rect">
            <a:avLst/>
          </a:prstGeom>
          <a:noFill/>
        </p:spPr>
      </p:pic>
      <p:sp>
        <p:nvSpPr>
          <p:cNvPr id="6" name="Текст 18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5" y="-20536"/>
            <a:ext cx="8200198" cy="774917"/>
          </a:xfrm>
        </p:spPr>
        <p:txBody>
          <a:bodyPr anchor="ctr">
            <a:no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ЧТОБЫ ДОНЕСТИ МЫСЛЬ МОЖНО ЕЕ ВИЗУАЛИЗИРОВАТЬ 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8294688" y="4769469"/>
            <a:ext cx="850900" cy="274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224840" y="4769469"/>
            <a:ext cx="342641" cy="2743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1" name="Номер слайда 6"/>
          <p:cNvSpPr txBox="1">
            <a:spLocks/>
          </p:cNvSpPr>
          <p:nvPr userDrawn="1"/>
        </p:nvSpPr>
        <p:spPr>
          <a:xfrm>
            <a:off x="8175622" y="4771804"/>
            <a:ext cx="442664" cy="26060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fld id="{E20E89E6-FE54-4E13-859C-1FA908D70D39}" type="slidenum">
              <a:rPr lang="ru-RU" b="0" smtClean="0">
                <a:solidFill>
                  <a:schemeClr val="bg1"/>
                </a:solidFill>
              </a:rPr>
              <a:pPr marL="0" indent="0" algn="ctr"/>
              <a:t>‹#›</a:t>
            </a:fld>
            <a:endParaRPr lang="ru-RU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821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8294688" y="4769469"/>
            <a:ext cx="850900" cy="274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224840" y="4769469"/>
            <a:ext cx="342641" cy="2743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8" name="Номер слайда 6"/>
          <p:cNvSpPr txBox="1">
            <a:spLocks/>
          </p:cNvSpPr>
          <p:nvPr userDrawn="1"/>
        </p:nvSpPr>
        <p:spPr>
          <a:xfrm>
            <a:off x="8175622" y="4771804"/>
            <a:ext cx="442664" cy="26060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fld id="{E20E89E6-FE54-4E13-859C-1FA908D70D39}" type="slidenum">
              <a:rPr lang="ru-RU" b="0" smtClean="0">
                <a:solidFill>
                  <a:schemeClr val="bg1"/>
                </a:solidFill>
              </a:rPr>
              <a:pPr marL="0" indent="0" algn="ctr"/>
              <a:t>‹#›</a:t>
            </a:fld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339504"/>
            <a:ext cx="8351838" cy="431981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ru-RU" dirty="0"/>
              <a:t>ЭТО ПУСТОЙ СЛАЙД </a:t>
            </a:r>
            <a:br>
              <a:rPr lang="ru-RU" dirty="0"/>
            </a:br>
            <a:r>
              <a:rPr lang="ru-RU" dirty="0"/>
              <a:t>ОН НЕОБХОДИМ ДЛЯ СОЗДАНИЯ НЕСТАНДАРТНЫХ СЛАЙДОВ </a:t>
            </a:r>
            <a:br>
              <a:rPr lang="ru-RU" dirty="0"/>
            </a:br>
            <a:r>
              <a:rPr lang="ru-RU" dirty="0"/>
              <a:t>НАПРИМЕР ДЛЯ СОЗДАНИЯ СЛАЙДА С КАРТИНКОЙ ИЛИ СХЕМОЙ (ИНОГДА, ЧТОБЫ ДОНЕСТИ МЫСЛЬ ДОСТАТОЧНО ЕЁ ЛИШЬ ВИЗУАЛИЗИРОВАТЬ)</a:t>
            </a:r>
          </a:p>
        </p:txBody>
      </p:sp>
    </p:spTree>
    <p:extLst>
      <p:ext uri="{BB962C8B-B14F-4D97-AF65-F5344CB8AC3E}">
        <p14:creationId xmlns="" xmlns:p14="http://schemas.microsoft.com/office/powerpoint/2010/main" val="2374795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169"/>
            <a:ext cx="9144000" cy="5142895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" y="628650"/>
            <a:ext cx="6762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459924" y="2967673"/>
            <a:ext cx="8211636" cy="9144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 ЧЕМ ВЫ РАССКАЖЕТЕ СЕГОДНЯ? </a:t>
            </a:r>
          </a:p>
        </p:txBody>
      </p:sp>
    </p:spTree>
    <p:extLst>
      <p:ext uri="{BB962C8B-B14F-4D97-AF65-F5344CB8AC3E}">
        <p14:creationId xmlns="" xmlns:p14="http://schemas.microsoft.com/office/powerpoint/2010/main" val="1710668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70" y="1436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3"/>
            <a:ext cx="7864166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54F463-B31C-4AEE-9AF8-CD5F70BF198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6084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3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42" y="3845722"/>
            <a:ext cx="923925" cy="282179"/>
          </a:xfrm>
          <a:prstGeom prst="rect">
            <a:avLst/>
          </a:prstGeom>
          <a:noFill/>
        </p:spPr>
        <p:txBody>
          <a:bodyPr lIns="41263" tIns="20633" rIns="41263" bIns="20633"/>
          <a:lstStyle/>
          <a:p>
            <a:pPr defTabSz="357878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2" y="1205157"/>
            <a:ext cx="7320689" cy="3621940"/>
          </a:xfrm>
        </p:spPr>
        <p:txBody>
          <a:bodyPr/>
          <a:lstStyle>
            <a:lvl1pPr marL="164056" indent="0">
              <a:buFontTx/>
              <a:buNone/>
              <a:defRPr b="1">
                <a:latin typeface="+mj-lt"/>
              </a:defRPr>
            </a:lvl1pPr>
            <a:lvl2pPr marL="162623" indent="1433">
              <a:defRPr>
                <a:latin typeface="+mj-lt"/>
              </a:defRPr>
            </a:lvl2pPr>
            <a:lvl3pPr marL="283695" indent="-117490">
              <a:tabLst/>
              <a:defRPr>
                <a:latin typeface="+mj-lt"/>
              </a:defRPr>
            </a:lvl3pPr>
            <a:lvl4pPr marL="0" indent="162623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0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/>
              <a:t>Click to edit Master title style</a:t>
            </a:r>
            <a:endParaRPr lang="ru-RU" noProof="0" dirty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5604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A65C3-A094-4EBA-ACB1-40E972773B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690104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8" r:id="rId3"/>
    <p:sldLayoutId id="2147483666" r:id="rId4"/>
    <p:sldLayoutId id="2147483664" r:id="rId5"/>
    <p:sldLayoutId id="2147483667" r:id="rId6"/>
    <p:sldLayoutId id="2147483660" r:id="rId7"/>
    <p:sldLayoutId id="2147483686" r:id="rId8"/>
    <p:sldLayoutId id="2147483715" r:id="rId9"/>
  </p:sldLayoutIdLst>
  <p:hf hdr="0" ftr="0" dt="0"/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4" indent="-342884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8" y="367520"/>
            <a:ext cx="7343873" cy="832711"/>
          </a:xfrm>
          <a:prstGeom prst="rect">
            <a:avLst/>
          </a:prstGeom>
        </p:spPr>
        <p:txBody>
          <a:bodyPr vert="horz" lIns="81626" tIns="40813" rIns="81626" bIns="40813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8" y="1200152"/>
            <a:ext cx="7343873" cy="3626943"/>
          </a:xfrm>
          <a:prstGeom prst="rect">
            <a:avLst/>
          </a:prstGeom>
        </p:spPr>
        <p:txBody>
          <a:bodyPr vert="horz" lIns="81626" tIns="40813" rIns="81626" bIns="40813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81626" tIns="40813" rIns="81626" bIns="40813" rtlCol="0" anchor="ctr"/>
          <a:lstStyle>
            <a:lvl1pPr algn="l" defTabSz="816233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81626" tIns="40813" rIns="81626" bIns="40813" rtlCol="0" anchor="ctr"/>
          <a:lstStyle>
            <a:lvl1pPr algn="ctr" defTabSz="816233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4" y="4531081"/>
            <a:ext cx="619711" cy="473875"/>
          </a:xfrm>
          <a:prstGeom prst="rect">
            <a:avLst/>
          </a:prstGeom>
        </p:spPr>
        <p:txBody>
          <a:bodyPr vert="horz" lIns="81626" tIns="40813" rIns="81626" bIns="40813" rtlCol="0" anchor="ctr">
            <a:normAutofit/>
          </a:bodyPr>
          <a:lstStyle>
            <a:lvl1pPr algn="ctr" defTabSz="816233" eaLnBrk="1" fontAlgn="auto" hangingPunct="1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>
                <a:solidFill>
                  <a:schemeClr val="bg1"/>
                </a:solidFill>
              </a:defRPr>
            </a:lvl1pPr>
          </a:lstStyle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5766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</p:sldLayoutIdLst>
  <p:hf hdr="0" ftr="0" dt="0"/>
  <p:txStyles>
    <p:titleStyle>
      <a:lvl1pPr algn="l" defTabSz="816233" rtl="0" eaLnBrk="1" latinLnBrk="0" hangingPunct="1">
        <a:lnSpc>
          <a:spcPts val="4070"/>
        </a:lnSpc>
        <a:spcBef>
          <a:spcPct val="0"/>
        </a:spcBef>
        <a:buNone/>
        <a:defRPr sz="33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284484" indent="0" algn="l" defTabSz="816233" rtl="0" eaLnBrk="1" latinLnBrk="0" hangingPunct="1">
        <a:spcBef>
          <a:spcPct val="20000"/>
        </a:spcBef>
        <a:buFont typeface="+mj-lt"/>
        <a:buNone/>
        <a:defRPr sz="28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284484" indent="0" algn="l" defTabSz="816233" rtl="0" eaLnBrk="1" latinLnBrk="0" hangingPunct="1">
        <a:spcBef>
          <a:spcPct val="20000"/>
        </a:spcBef>
        <a:buFont typeface="Arial" pitchFamily="34" charset="0"/>
        <a:buNone/>
        <a:defRPr sz="19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557786" indent="-203735" algn="l" defTabSz="816233" rtl="0" eaLnBrk="1" latinLnBrk="0" hangingPunct="1">
        <a:spcBef>
          <a:spcPct val="20000"/>
        </a:spcBef>
        <a:buFont typeface="Arial" pitchFamily="34" charset="0"/>
        <a:buChar char="•"/>
        <a:defRPr sz="19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281999" algn="just" defTabSz="816233" rtl="0" eaLnBrk="1" latinLnBrk="0" hangingPunct="1">
        <a:lnSpc>
          <a:spcPts val="1409"/>
        </a:lnSpc>
        <a:spcBef>
          <a:spcPts val="313"/>
        </a:spcBef>
        <a:buFont typeface="Arial" pitchFamily="34" charset="0"/>
        <a:buNone/>
        <a:tabLst/>
        <a:defRPr sz="13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123025" indent="0" algn="l" defTabSz="816233" rtl="0" eaLnBrk="1" latinLnBrk="0" hangingPunct="1">
        <a:lnSpc>
          <a:spcPts val="1409"/>
        </a:lnSpc>
        <a:spcBef>
          <a:spcPts val="313"/>
        </a:spcBef>
        <a:buFont typeface="Arial" pitchFamily="34" charset="0"/>
        <a:buNone/>
        <a:defRPr sz="11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645" indent="-204059" algn="l" defTabSz="81623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763" indent="-204059" algn="l" defTabSz="81623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0880" indent="-204059" algn="l" defTabSz="81623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8995" indent="-204059" algn="l" defTabSz="81623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2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18" algn="l" defTabSz="8162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33" algn="l" defTabSz="8162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353" algn="l" defTabSz="8162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470" algn="l" defTabSz="8162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586" algn="l" defTabSz="8162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704" algn="l" defTabSz="8162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821" algn="l" defTabSz="8162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938" algn="l" defTabSz="8162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8" y="367907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4" tIns="35781" rIns="71564" bIns="3578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8" y="1200153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4" tIns="35781" rIns="71564" bIns="35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71564" tIns="35781" rIns="71564" bIns="35781" rtlCol="0" anchor="ctr"/>
          <a:lstStyle>
            <a:lvl1pPr algn="l" defTabSz="357878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71564" tIns="35781" rIns="71564" bIns="35781" rtlCol="0" anchor="ctr"/>
          <a:lstStyle>
            <a:lvl1pPr algn="ctr" defTabSz="357878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2" y="4531526"/>
            <a:ext cx="619125" cy="473869"/>
          </a:xfrm>
          <a:prstGeom prst="rect">
            <a:avLst/>
          </a:prstGeom>
        </p:spPr>
        <p:txBody>
          <a:bodyPr vert="horz" lIns="71564" tIns="35781" rIns="71564" bIns="35781" rtlCol="0" anchor="ctr">
            <a:normAutofit/>
          </a:bodyPr>
          <a:lstStyle>
            <a:lvl1pPr algn="ctr" defTabSz="357878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559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hf hdr="0" ftr="0" dt="0"/>
  <p:txStyles>
    <p:titleStyle>
      <a:lvl1pPr algn="l" defTabSz="46997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997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997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997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997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5394" algn="l" defTabSz="46997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70789" algn="l" defTabSz="46997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6184" algn="l" defTabSz="46997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41579" algn="l" defTabSz="46997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3469" algn="l" defTabSz="469971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9" algn="l" defTabSz="469971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1215" indent="-116880" algn="l" defTabSz="469971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834" algn="just" defTabSz="46997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7335" algn="l" defTabSz="46997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441" indent="-117676" algn="l" defTabSz="47070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794" indent="-117676" algn="l" defTabSz="47070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147" indent="-117676" algn="l" defTabSz="47070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500" indent="-117676" algn="l" defTabSz="47070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0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52" algn="l" defTabSz="47070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05" algn="l" defTabSz="47070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58" algn="l" defTabSz="47070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11" algn="l" defTabSz="47070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764" algn="l" defTabSz="47070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18" algn="l" defTabSz="47070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470" algn="l" defTabSz="47070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823" algn="l" defTabSz="47070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ublication.pravo.gov.ru/Document/View/0001202109150021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consultantplus://offline/ref=5A78F214DC91179767843A1CD2D39EFE3AE7EE6DCC5BCC5DDC4CFEFDE64A3833418A09F103FA4E5584BF3A8A690CFDFEBAA3665B5F8859BD4BMBG" TargetMode="External"/><Relationship Id="rId3" Type="http://schemas.openxmlformats.org/officeDocument/2006/relationships/hyperlink" Target="consultantplus://offline/ref=5A78F214DC91179767843A1CD2D39EFE3AE7EE6DCC5BCC5DDC4CFEFDE64A3833418A09F103FB4F5783BF3A8A690CFDFEBAA3665B5F8859BD4BMBG" TargetMode="External"/><Relationship Id="rId7" Type="http://schemas.openxmlformats.org/officeDocument/2006/relationships/hyperlink" Target="consultantplus://offline/ref=5A78F214DC91179767843A1CD2D39EFE3AE7EE6DCC5BCC5DDC4CFEFDE64A3833418A09F103FA4F5586BF3A8A690CFDFEBAA3665B5F8859BD4BMBG" TargetMode="External"/><Relationship Id="rId2" Type="http://schemas.openxmlformats.org/officeDocument/2006/relationships/hyperlink" Target="consultantplus://offline/ref=357C943C801FC4CFC6ED697D057C5BEBC69506A749151B92F4E4155DAA3619A574BD2BA2D3550DD0E260B5D5B2K1r8C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consultantplus://offline/ref=5A78F214DC91179767843A1CD2D39EFE3AE7EE6DCC5BCC5DDC4CFEFDE64A3833418A09F103FA4F5285BF3A8A690CFDFEBAA3665B5F8859BD4BMBG" TargetMode="External"/><Relationship Id="rId11" Type="http://schemas.openxmlformats.org/officeDocument/2006/relationships/hyperlink" Target="consultantplus://offline/ref=5A78F214DC91179767843A1CD2D39EFE3AE7EE6DCC5BCC5DDC4CFEFDE64A3833418A09F103FB485785BF3A8A690CFDFEBAA3665B5F8859BD4BMBG" TargetMode="External"/><Relationship Id="rId5" Type="http://schemas.openxmlformats.org/officeDocument/2006/relationships/hyperlink" Target="consultantplus://offline/ref=5A78F214DC91179767843A1CD2D39EFE3AE7EE6DCC5BCC5DDC4CFEFDE64A3833418A09F103FA4F5283BF3A8A690CFDFEBAA3665B5F8859BD4BMBG" TargetMode="External"/><Relationship Id="rId10" Type="http://schemas.openxmlformats.org/officeDocument/2006/relationships/hyperlink" Target="consultantplus://offline/ref=5A78F214DC91179767843A1CD2D39EFE3AE7EE6DCC5BCC5DDC4CFEFDE64A3833418A09F103FB485584BF3A8A690CFDFEBAA3665B5F8859BD4BMBG" TargetMode="External"/><Relationship Id="rId4" Type="http://schemas.openxmlformats.org/officeDocument/2006/relationships/hyperlink" Target="consultantplus://offline/ref=5A78F214DC91179767843A1CD2D39EFE3AE7EE6DCC5BCC5DDC4CFEFDE64A3833418A09F103FA4F5187BF3A8A690CFDFEBAA3665B5F8859BD4BMBG" TargetMode="External"/><Relationship Id="rId9" Type="http://schemas.openxmlformats.org/officeDocument/2006/relationships/hyperlink" Target="consultantplus://offline/ref=5A78F214DC91179767843A1CD2D39EFE3AE7EE6DCC5BCC5DDC4CFEFDE64A3833418A09F103FA4A548BBF3A8A690CFDFEBAA3665B5F8859BD4BMB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consultantplus://offline/ref=5A78F214DC91179767843A1CD2D39EFE3AE7EE6DCC5BCC5DDC4CFEFDE64A3833418A09F103FA485382BF3A8A690CFDFEBAA3665B5F8859BD4BMBG" TargetMode="External"/><Relationship Id="rId13" Type="http://schemas.openxmlformats.org/officeDocument/2006/relationships/hyperlink" Target="consultantplus://offline/ref=5A78F214DC91179767843A1CD2D39EFE3AE7EE6DCC5BCC5DDC4CFEFDE64A3833418A09F103FA4E5C8ABF3A8A690CFDFEBAA3665B5F8859BD4BMBG" TargetMode="External"/><Relationship Id="rId3" Type="http://schemas.openxmlformats.org/officeDocument/2006/relationships/hyperlink" Target="consultantplus://offline/ref=5A78F214DC91179767843A1CD2D39EFE3AE7EE6DCC5BCC5DDC4CFEFDE64A3833418A09F103FA4A5C8BBF3A8A690CFDFEBAA3665B5F8859BD4BMBG" TargetMode="External"/><Relationship Id="rId7" Type="http://schemas.openxmlformats.org/officeDocument/2006/relationships/hyperlink" Target="consultantplus://offline/ref=5A78F214DC91179767843A1CD2D39EFE3AE7EE6DCC5BCC5DDC4CFEFDE64A3833418A09F30AF41F04C7E163DA2B47F1FEA2BF675844M0G" TargetMode="External"/><Relationship Id="rId12" Type="http://schemas.openxmlformats.org/officeDocument/2006/relationships/hyperlink" Target="consultantplus://offline/ref=5A78F214DC91179767843A1CD2D39EFE3AE7EE6DCC5BCC5DDC4CFEFDE64A3833418A09F103FA435380BF3A8A690CFDFEBAA3665B5F8859BD4BMBG" TargetMode="External"/><Relationship Id="rId2" Type="http://schemas.openxmlformats.org/officeDocument/2006/relationships/hyperlink" Target="consultantplus://offline/ref=357C943C801FC4CFC6ED697D057C5BEBC69506A749151B92F4E4155DAA3619A574BD2BA2D3550DD0E260B5D5B2K1r8C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consultantplus://offline/ref=5A78F214DC91179767843A1CD2D39EFE3AE7EE6DCC5BCC5DDC4CFEFDE64A3833418A09F103FB4B5C82BF3A8A690CFDFEBAA3665B5F8859BD4BMBG" TargetMode="External"/><Relationship Id="rId11" Type="http://schemas.openxmlformats.org/officeDocument/2006/relationships/hyperlink" Target="consultantplus://offline/ref=5A78F214DC91179767843A1CD2D39EFE3AE7EE6DCC5BCC5DDC4CFEFDE64A3833418A09F103FA485C80BF3A8A690CFDFEBAA3665B5F8859BD4BMBG" TargetMode="External"/><Relationship Id="rId5" Type="http://schemas.openxmlformats.org/officeDocument/2006/relationships/hyperlink" Target="consultantplus://offline/ref=5A78F214DC91179767843A1CD2D39EFE3AE7EE6DCC5BCC5DDC4CFEFDE64A3833418A09F103FC425C83BF3A8A690CFDFEBAA3665B5F8859BD4BMBG" TargetMode="External"/><Relationship Id="rId10" Type="http://schemas.openxmlformats.org/officeDocument/2006/relationships/hyperlink" Target="consultantplus://offline/ref=5A78F214DC91179767843A1CD2D39EFE3AE7EE6DCC5BCC5DDC4CFEFDE64A3833418A09F103FA4E5086BF3A8A690CFDFEBAA3665B5F8859BD4BMBG" TargetMode="External"/><Relationship Id="rId4" Type="http://schemas.openxmlformats.org/officeDocument/2006/relationships/hyperlink" Target="consultantplus://offline/ref=5A78F214DC91179767843A1CD2D39EFE3AE7EE6DCC5BCC5DDC4CFEFDE64A3833418A09F103FC425183BF3A8A690CFDFEBAA3665B5F8859BD4BMBG" TargetMode="External"/><Relationship Id="rId9" Type="http://schemas.openxmlformats.org/officeDocument/2006/relationships/hyperlink" Target="consultantplus://offline/ref=5A78F214DC91179767843A1CD2D39EFE3AE7EE6DCC5BCC5DDC4CFEFDE64A3833418A09F103FA4F5684BF3A8A690CFDFEBAA3665B5F8859BD4BMBG" TargetMode="External"/><Relationship Id="rId14" Type="http://schemas.openxmlformats.org/officeDocument/2006/relationships/hyperlink" Target="consultantplus://offline/ref=5A78F214DC91179767843A1CD2D39EFE3AE7EE6DCC5BCC5DDC4CFEFDE64A3833418A09F103FA435282BF3A8A690CFDFEBAA3665B5F8859BD4BMB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2"/>
          <p:cNvSpPr txBox="1">
            <a:spLocks noChangeArrowheads="1"/>
          </p:cNvSpPr>
          <p:nvPr/>
        </p:nvSpPr>
        <p:spPr bwMode="auto">
          <a:xfrm>
            <a:off x="2940242" y="4597118"/>
            <a:ext cx="3263519" cy="364255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defRPr sz="2000" b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/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910541" y="3746455"/>
            <a:ext cx="7322921" cy="704585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3200" b="1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88E2D08D-0DA1-44DA-89A9-0B470BD1DA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8" y="2503846"/>
            <a:ext cx="8211636" cy="1940111"/>
          </a:xfrm>
        </p:spPr>
        <p:txBody>
          <a:bodyPr>
            <a:normAutofit fontScale="47500" lnSpcReduction="20000"/>
          </a:bodyPr>
          <a:lstStyle/>
          <a:p>
            <a:r>
              <a:rPr lang="ru-RU" sz="3600" b="1" dirty="0" smtClean="0"/>
              <a:t>«Порядок предоставления субсидий малому и среднему бизнесу в соответствии с Постановлением Правительства РФ №1513 от 07.09.2021»</a:t>
            </a:r>
          </a:p>
          <a:p>
            <a:endParaRPr lang="en-US" sz="3600" dirty="0" smtClean="0"/>
          </a:p>
          <a:p>
            <a:r>
              <a:rPr lang="ru-RU" sz="3600" dirty="0" smtClean="0"/>
              <a:t>Ведущий специалист – эксперт отдела работы с налогоплательщиками  </a:t>
            </a:r>
          </a:p>
          <a:p>
            <a:r>
              <a:rPr lang="ru-RU" sz="3600" dirty="0" smtClean="0"/>
              <a:t>УФНС России по Алтайскому краю</a:t>
            </a:r>
          </a:p>
          <a:p>
            <a:r>
              <a:rPr lang="ru-RU" sz="3600" dirty="0" err="1" smtClean="0"/>
              <a:t>Гапич</a:t>
            </a:r>
            <a:r>
              <a:rPr lang="ru-RU" sz="3600" dirty="0" smtClean="0"/>
              <a:t> </a:t>
            </a:r>
          </a:p>
          <a:p>
            <a:r>
              <a:rPr lang="ru-RU" sz="3600" dirty="0" smtClean="0"/>
              <a:t>Наталья Михайловна</a:t>
            </a:r>
          </a:p>
          <a:p>
            <a:endParaRPr lang="ru-RU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7436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4"/>
          <p:cNvSpPr txBox="1">
            <a:spLocks/>
          </p:cNvSpPr>
          <p:nvPr/>
        </p:nvSpPr>
        <p:spPr>
          <a:xfrm>
            <a:off x="1833236" y="2283718"/>
            <a:ext cx="5520547" cy="425810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2400" b="1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cap="all" dirty="0">
                <a:solidFill>
                  <a:srgbClr val="005AA9"/>
                </a:solidFill>
                <a:cs typeface="Times New Roman" panose="02020603050405020304" pitchFamily="18" charset="0"/>
              </a:rPr>
              <a:t>БЛАГОДАРЮ ЗА ВНИМАНИЕ</a:t>
            </a:r>
          </a:p>
        </p:txBody>
      </p:sp>
      <p:pic>
        <p:nvPicPr>
          <p:cNvPr id="7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83518"/>
            <a:ext cx="1014654" cy="106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24087" y="4531069"/>
            <a:ext cx="619711" cy="47387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10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7145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1707654"/>
            <a:ext cx="8280920" cy="2901860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Предусмотрены два вида денежной субсидии из федеральных средств субъектам МСП и СОНКО, занятых в пострадавших от COVID-19 отраслях :</a:t>
            </a:r>
          </a:p>
          <a:p>
            <a:endParaRPr lang="ru-RU" sz="2800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3"/>
                </a:solidFill>
              </a:rPr>
              <a:t>Субсидия на нерабочие дни в ноябре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3"/>
                </a:solidFill>
              </a:rPr>
              <a:t>Субсидия «на карантин»</a:t>
            </a:r>
            <a:endParaRPr lang="ru-RU" sz="2800" dirty="0">
              <a:solidFill>
                <a:schemeClr val="accent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532440" y="4587974"/>
            <a:ext cx="288032" cy="360040"/>
          </a:xfrm>
        </p:spPr>
        <p:txBody>
          <a:bodyPr/>
          <a:lstStyle/>
          <a:p>
            <a:r>
              <a:rPr lang="ru-RU" b="1" dirty="0" smtClean="0">
                <a:solidFill>
                  <a:prstClr val="white"/>
                </a:solidFill>
              </a:rPr>
              <a:t>2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483518"/>
            <a:ext cx="8496944" cy="129614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Постановление Правительства РФ от </a:t>
            </a:r>
            <a:r>
              <a:rPr lang="ru-RU" sz="2700" b="1" u="sng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07.09.2021 № 1513</a:t>
            </a:r>
            <a:r>
              <a:rPr lang="ru-RU" sz="2700" b="1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(в редакции ПП РФ от 28.10.2021 № 1849) </a:t>
            </a: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9502"/>
            <a:ext cx="8280919" cy="576064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/>
            </a:r>
            <a:br>
              <a:rPr lang="ru-RU" sz="1400" b="1" dirty="0" smtClean="0">
                <a:solidFill>
                  <a:srgbClr val="FF0000"/>
                </a:solidFill>
              </a:rPr>
            </a:br>
            <a:r>
              <a:rPr lang="ru-RU" sz="1400" b="1" dirty="0" smtClean="0">
                <a:solidFill>
                  <a:srgbClr val="FF0000"/>
                </a:solidFill>
              </a:rPr>
              <a:t>Список отдельных сфер деятельности, наиболее пострадавших для субсидии на нерабочие дни</a:t>
            </a:r>
            <a:r>
              <a:rPr lang="ru-RU" sz="1400" dirty="0" smtClean="0"/>
              <a:t> </a:t>
            </a:r>
            <a:br>
              <a:rPr lang="ru-RU" sz="1400" dirty="0" smtClean="0"/>
            </a:br>
            <a:r>
              <a:rPr lang="ru-RU" sz="1400" b="1" dirty="0" smtClean="0"/>
              <a:t>( Приложение №5  к Постановление Правительства РФ от 07.09.2021 N 1513</a:t>
            </a:r>
            <a:br>
              <a:rPr lang="ru-RU" sz="1400" b="1" dirty="0" smtClean="0"/>
            </a:br>
            <a:r>
              <a:rPr lang="ru-RU" sz="1400" b="1" dirty="0" smtClean="0"/>
              <a:t> с учетом Постановления №1849 от 28.10.2021)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460432" y="4515966"/>
            <a:ext cx="360040" cy="432048"/>
          </a:xfrm>
        </p:spPr>
        <p:txBody>
          <a:bodyPr/>
          <a:lstStyle/>
          <a:p>
            <a:r>
              <a:rPr lang="ru-RU" b="1" dirty="0" smtClean="0">
                <a:solidFill>
                  <a:prstClr val="white"/>
                </a:solidFill>
              </a:rPr>
              <a:t>3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611560" y="987574"/>
          <a:ext cx="7776864" cy="3699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1"/>
                <a:gridCol w="5184577"/>
                <a:gridCol w="2304256"/>
              </a:tblGrid>
              <a:tr h="3121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rPr>
                        <a:t>Сфера деятельности, наименование вида экономической деятельности</a:t>
                      </a:r>
                      <a:endParaRPr lang="ru-RU" sz="105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Код  ОКВЭД 2</a:t>
                      </a:r>
                      <a:r>
                        <a:rPr lang="ru-RU" sz="1050" b="1" u="none" strike="noStrike" kern="12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ОКВЭД 2</a:t>
                      </a:r>
                      <a:endParaRPr lang="ru-RU" sz="105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</a:tr>
              <a:tr h="422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Деятельность в области демонстрации кинофильмов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  <a:hlinkClick r:id="rId3"/>
                        </a:rPr>
                        <a:t>59.14</a:t>
                      </a:r>
                      <a:endParaRPr lang="ru-RU" sz="1100" b="1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485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Деятельность творческая, деятельность в области искусства и организации развлечений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  <a:hlinkClick r:id="rId4"/>
                        </a:rPr>
                        <a:t>90</a:t>
                      </a:r>
                      <a:endParaRPr lang="ru-RU" sz="1100" b="1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312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Деятельность музеев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  <a:hlinkClick r:id="rId5"/>
                        </a:rPr>
                        <a:t>91.02</a:t>
                      </a:r>
                      <a:endParaRPr lang="ru-RU" sz="1100" b="1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312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Деятельность зоопарков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  <a:hlinkClick r:id="rId6"/>
                        </a:rPr>
                        <a:t>91.04.1</a:t>
                      </a:r>
                      <a:endParaRPr lang="ru-RU" sz="1100" b="1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312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Деятельность санаторно-курортных организаций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  <a:hlinkClick r:id="rId7"/>
                        </a:rPr>
                        <a:t>86.90.4</a:t>
                      </a:r>
                      <a:endParaRPr lang="ru-RU" sz="1100" b="1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312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Деятельность в области спорта, отдыха и развлечений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  <a:hlinkClick r:id="rId8"/>
                        </a:rPr>
                        <a:t>93</a:t>
                      </a:r>
                      <a:endParaRPr lang="ru-RU" sz="1100" b="1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485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Деятельность туристических агентств и прочих организаций, предоставляющих услуги в сфере туризма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  <a:hlinkClick r:id="rId9"/>
                        </a:rPr>
                        <a:t>79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312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Деятельность по предоставлению мест для временного проживания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  <a:hlinkClick r:id="rId10"/>
                        </a:rPr>
                        <a:t>55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312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Деятельность по предоставлению продуктов питания и напитков</a:t>
                      </a:r>
                      <a:endParaRPr lang="ru-RU" sz="1100" b="1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  <a:hlinkClick r:id="rId11"/>
                        </a:rPr>
                        <a:t>56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388424" y="4587974"/>
            <a:ext cx="360040" cy="432048"/>
          </a:xfrm>
        </p:spPr>
        <p:txBody>
          <a:bodyPr/>
          <a:lstStyle/>
          <a:p>
            <a:r>
              <a:rPr lang="en-US" b="1" dirty="0" smtClean="0">
                <a:solidFill>
                  <a:prstClr val="white"/>
                </a:solidFill>
              </a:rPr>
              <a:t>4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899592" y="195486"/>
          <a:ext cx="7560840" cy="4614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030"/>
                <a:gridCol w="5040561"/>
                <a:gridCol w="2240249"/>
              </a:tblGrid>
              <a:tr h="3051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rPr>
                        <a:t>Сфера деятельности, наименование вида экономической деятельности</a:t>
                      </a:r>
                      <a:endParaRPr lang="ru-RU" sz="105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Код  ОКВЭД 2</a:t>
                      </a:r>
                      <a:r>
                        <a:rPr lang="ru-RU" sz="1050" b="1" u="none" strike="noStrike" kern="12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ОКВЭД 2</a:t>
                      </a:r>
                      <a:endParaRPr lang="ru-RU" sz="105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</a:tr>
              <a:tr h="3051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Деятельность по организации конференций и выставок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  <a:hlinkClick r:id="rId3"/>
                        </a:rPr>
                        <a:t>82.3</a:t>
                      </a:r>
                      <a:endParaRPr lang="ru-RU" sz="1100" b="1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3051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Деятельность прочего сухопутного пассажирского транспорта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  <a:hlinkClick r:id="rId4"/>
                        </a:rPr>
                        <a:t>49.3</a:t>
                      </a:r>
                      <a:endParaRPr lang="ru-RU" sz="1100" b="1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4099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Деятельность автомобильного грузового транспорта и услуги по перевозкам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  <a:hlinkClick r:id="rId5"/>
                        </a:rPr>
                        <a:t>49.4</a:t>
                      </a:r>
                      <a:endParaRPr lang="ru-RU" sz="1100" b="1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326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Деятельность внутреннего водного пассажирского транспорта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  <a:hlinkClick r:id="rId6"/>
                        </a:rPr>
                        <a:t>50.3</a:t>
                      </a:r>
                      <a:endParaRPr lang="ru-RU" sz="1100" b="1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346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Деятельность автовокзалов и автостанций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  <a:hlinkClick r:id="rId7"/>
                        </a:rPr>
                        <a:t>52.21.21</a:t>
                      </a:r>
                      <a:endParaRPr lang="ru-RU" sz="1100" b="1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3051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Образование дополнительное детей и взрослых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  <a:hlinkClick r:id="rId8"/>
                        </a:rPr>
                        <a:t>85.41</a:t>
                      </a:r>
                      <a:endParaRPr lang="ru-RU" sz="1100" b="1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3051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Предоставление услуг по дневному уходу за детьми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  <a:hlinkClick r:id="rId9"/>
                        </a:rPr>
                        <a:t>88.91</a:t>
                      </a:r>
                      <a:endParaRPr lang="ru-RU" sz="1100" b="1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4426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Ремонт компьютеров, предметов личного потребления и хозяйственно-бытового назначения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  <a:hlinkClick r:id="rId10"/>
                        </a:rPr>
                        <a:t>95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3051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Стоматологическая практика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  <a:hlinkClick r:id="rId11"/>
                        </a:rPr>
                        <a:t>86.23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341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Стирка и химическая чистка текстильных и меховых изделий</a:t>
                      </a:r>
                      <a:endParaRPr lang="ru-RU" sz="1100" b="1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  <a:hlinkClick r:id="rId12"/>
                        </a:rPr>
                        <a:t>96.01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3051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Предоставление услуг парикмахерскими и салонами красоты</a:t>
                      </a:r>
                      <a:endParaRPr lang="ru-RU" sz="1100" b="1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  <a:hlinkClick r:id="rId13"/>
                        </a:rPr>
                        <a:t>96.02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3051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Деятельность физкультурно-оздоровительная</a:t>
                      </a:r>
                      <a:endParaRPr lang="ru-RU" sz="1100" b="1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  <a:hlinkClick r:id="rId14"/>
                        </a:rPr>
                        <a:t>96.04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915567"/>
            <a:ext cx="8352928" cy="3744416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2"/>
                </a:solidFill>
                <a:latin typeface="+mn-lt"/>
              </a:rPr>
              <a:t>лицо должно быть включено в единый реестр субъектов МСП по состоянию на 10 июля 2021 года либо в реестр СОНКО;</a:t>
            </a:r>
          </a:p>
          <a:p>
            <a:pPr lvl="0">
              <a:buFont typeface="Wingdings" pitchFamily="2" charset="2"/>
              <a:buChar char="Ø"/>
            </a:pPr>
            <a:endParaRPr lang="ru-RU" sz="1600" dirty="0" smtClean="0">
              <a:solidFill>
                <a:schemeClr val="accent2"/>
              </a:solidFill>
              <a:latin typeface="+mn-lt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2"/>
                </a:solidFill>
                <a:latin typeface="+mn-lt"/>
              </a:rPr>
              <a:t>его основной вид экономической деятельности, указанный в ЕГРЮЛ (ЕГРИП) по состоянию на 10 июля 2021 года, должен относиться к наиболее пострадавшим отраслям российской экономики согласно перечню, прилагаемому к Постановлению 1513;</a:t>
            </a:r>
          </a:p>
          <a:p>
            <a:pPr lvl="0">
              <a:buFont typeface="Wingdings" pitchFamily="2" charset="2"/>
              <a:buChar char="Ø"/>
            </a:pPr>
            <a:endParaRPr lang="ru-RU" sz="1600" dirty="0" smtClean="0">
              <a:solidFill>
                <a:schemeClr val="accent2"/>
              </a:solidFill>
              <a:latin typeface="+mn-lt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2"/>
                </a:solidFill>
                <a:latin typeface="+mn-lt"/>
              </a:rPr>
              <a:t>лицо не должно находиться в процессе ликвидации, в его отношении не введена процедура банкротства, не принято решение о предстоящем исключении из ЕГРЮЛ, либо не прекращена деятельность физического лица в качестве индивидуального предпринимателя;</a:t>
            </a:r>
          </a:p>
          <a:p>
            <a:pPr lvl="0">
              <a:buFont typeface="Wingdings" pitchFamily="2" charset="2"/>
              <a:buChar char="Ø"/>
            </a:pPr>
            <a:endParaRPr lang="ru-RU" sz="1600" dirty="0" smtClean="0">
              <a:solidFill>
                <a:schemeClr val="accent2"/>
              </a:solidFill>
              <a:latin typeface="+mn-lt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2"/>
                </a:solidFill>
                <a:latin typeface="+mn-lt"/>
              </a:rPr>
              <a:t>по состоянию на 1 июля 2021 года у него отсутствует задолженность свыше 3 тыс. рублей с учетом имеющейся переплаты.</a:t>
            </a:r>
          </a:p>
          <a:p>
            <a:pPr lvl="0">
              <a:buFont typeface="Arial" pitchFamily="34" charset="0"/>
              <a:buChar char="•"/>
            </a:pPr>
            <a:endParaRPr lang="ru-RU" sz="16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endParaRPr lang="ru-RU" sz="1600" dirty="0">
              <a:latin typeface="+mn-l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375805"/>
            <a:ext cx="7200800" cy="611769"/>
          </a:xfrm>
        </p:spPr>
        <p:txBody>
          <a:bodyPr/>
          <a:lstStyle/>
          <a:p>
            <a:r>
              <a:rPr lang="ru-RU" b="1" dirty="0" smtClean="0">
                <a:solidFill>
                  <a:schemeClr val="accent3"/>
                </a:solidFill>
              </a:rPr>
              <a:t>Условия для  получения субсидии</a:t>
            </a:r>
            <a:endParaRPr lang="ru-RU" b="1" dirty="0">
              <a:solidFill>
                <a:schemeClr val="accent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532440" y="4659982"/>
            <a:ext cx="298376" cy="273844"/>
          </a:xfrm>
        </p:spPr>
        <p:txBody>
          <a:bodyPr/>
          <a:lstStyle/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059582"/>
            <a:ext cx="8352928" cy="376751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Расчет субсидии производится следующим образом:</a:t>
            </a:r>
          </a:p>
          <a:p>
            <a:pPr lvl="0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для юридических лиц и СОНКО: </a:t>
            </a:r>
          </a:p>
          <a:p>
            <a:pPr lvl="0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12 792 рублей (МРОТ) * количество работников в июне 2021 года;</a:t>
            </a:r>
          </a:p>
          <a:p>
            <a:pPr lvl="0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для индивидуальных предпринимателей: </a:t>
            </a:r>
          </a:p>
          <a:p>
            <a:pPr lvl="0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12 792 рублей (МРОТ) * количество работников в июне 2021 года (+ ИП);</a:t>
            </a:r>
          </a:p>
          <a:p>
            <a:pPr lvl="0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Если ИП не имеет наемных работников, размер субсидии будет равен 12 792 рублей.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Расчет субсидии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532440" y="4659982"/>
            <a:ext cx="226368" cy="273844"/>
          </a:xfrm>
        </p:spPr>
        <p:txBody>
          <a:bodyPr/>
          <a:lstStyle/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636" y="375805"/>
            <a:ext cx="7637795" cy="82935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Электронные сервисы на сайте </a:t>
            </a:r>
            <a:r>
              <a:rPr lang="en-US" b="1" dirty="0" smtClean="0">
                <a:solidFill>
                  <a:srgbClr val="FF0000"/>
                </a:solidFill>
              </a:rPr>
              <a:t>www.nalog.gov.ru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460432" y="4515966"/>
            <a:ext cx="360040" cy="432048"/>
          </a:xfrm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7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Содержимое 8"/>
          <p:cNvPicPr>
            <a:picLocks noGrp="1"/>
          </p:cNvPicPr>
          <p:nvPr>
            <p:ph idx="1"/>
          </p:nvPr>
        </p:nvPicPr>
        <p:blipFill>
          <a:blip r:embed="rId2" cstate="print"/>
          <a:srcRect l="2243" t="8885" r="5501" b="7962"/>
          <a:stretch>
            <a:fillRect/>
          </a:stretch>
        </p:blipFill>
        <p:spPr bwMode="auto">
          <a:xfrm>
            <a:off x="755576" y="1059582"/>
            <a:ext cx="763284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611769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Статистика выданных субсидий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532440" y="4659982"/>
            <a:ext cx="261392" cy="273844"/>
          </a:xfrm>
        </p:spPr>
        <p:txBody>
          <a:bodyPr/>
          <a:lstStyle/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rcRect l="21023" t="33835" r="50313" b="9774"/>
          <a:stretch>
            <a:fillRect/>
          </a:stretch>
        </p:blipFill>
        <p:spPr bwMode="auto">
          <a:xfrm>
            <a:off x="755576" y="1203598"/>
            <a:ext cx="309634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 l="15797" t="34336" r="44852" b="9524"/>
          <a:stretch>
            <a:fillRect/>
          </a:stretch>
        </p:blipFill>
        <p:spPr bwMode="auto">
          <a:xfrm>
            <a:off x="3995936" y="1203598"/>
            <a:ext cx="417646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611769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Статистика выданных субсидий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532440" y="4659982"/>
            <a:ext cx="261392" cy="273844"/>
          </a:xfrm>
        </p:spPr>
        <p:txBody>
          <a:bodyPr/>
          <a:lstStyle/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Содержимое 6"/>
          <p:cNvPicPr>
            <a:picLocks noGrp="1"/>
          </p:cNvPicPr>
          <p:nvPr>
            <p:ph idx="1"/>
          </p:nvPr>
        </p:nvPicPr>
        <p:blipFill>
          <a:blip r:embed="rId2" cstate="print"/>
          <a:srcRect l="60349" t="33835" r="5726" b="9774"/>
          <a:stretch>
            <a:fillRect/>
          </a:stretch>
        </p:blipFill>
        <p:spPr bwMode="auto">
          <a:xfrm>
            <a:off x="611560" y="1275607"/>
            <a:ext cx="345638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 cstate="print"/>
          <a:srcRect l="57123" t="34336" r="3667" b="9524"/>
          <a:stretch>
            <a:fillRect/>
          </a:stretch>
        </p:blipFill>
        <p:spPr bwMode="auto">
          <a:xfrm>
            <a:off x="4211960" y="1275606"/>
            <a:ext cx="388843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шаблон презентации 2">
  <a:themeElements>
    <a:clrScheme name="ФНС">
      <a:dk1>
        <a:srgbClr val="FFFFFF"/>
      </a:dk1>
      <a:lt1>
        <a:srgbClr val="000000"/>
      </a:lt1>
      <a:dk2>
        <a:srgbClr val="E6E7E8"/>
      </a:dk2>
      <a:lt2>
        <a:srgbClr val="DCDDDE"/>
      </a:lt2>
      <a:accent1>
        <a:srgbClr val="0066B3"/>
      </a:accent1>
      <a:accent2>
        <a:srgbClr val="1F497D"/>
      </a:accent2>
      <a:accent3>
        <a:srgbClr val="D71920"/>
      </a:accent3>
      <a:accent4>
        <a:srgbClr val="0072CE"/>
      </a:accent4>
      <a:accent5>
        <a:srgbClr val="4FC6E0"/>
      </a:accent5>
      <a:accent6>
        <a:srgbClr val="2DBDB6"/>
      </a:accent6>
      <a:hlink>
        <a:srgbClr val="0066B3"/>
      </a:hlink>
      <a:folHlink>
        <a:srgbClr val="1F497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Варианты стилей слайдов для ФНС" id="{67979F4D-C649-41DE-A87F-1B750BEC716B}" vid="{1872DCC2-7093-4F2F-AC1C-443C1347E530}"/>
    </a:ext>
  </a:extLst>
</a:theme>
</file>

<file path=ppt/theme/theme2.xml><?xml version="1.0" encoding="utf-8"?>
<a:theme xmlns:a="http://schemas.openxmlformats.org/drawingml/2006/main" name="12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Концепция АСК НДС2 Кас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16889</TotalTime>
  <Words>466</Words>
  <Application>Microsoft Office PowerPoint</Application>
  <PresentationFormat>Экран (16:9)</PresentationFormat>
  <Paragraphs>109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шаблон презентации 2</vt:lpstr>
      <vt:lpstr>12_Present_FNS2012_A4</vt:lpstr>
      <vt:lpstr>Концепция АСК НДС2 Кас (1)</vt:lpstr>
      <vt:lpstr>Слайд 1</vt:lpstr>
      <vt:lpstr>Постановление Правительства РФ от 07.09.2021 № 1513   (в редакции ПП РФ от 28.10.2021 № 1849)  </vt:lpstr>
      <vt:lpstr> Список отдельных сфер деятельности, наиболее пострадавших для субсидии на нерабочие дни  ( Приложение №5  к Постановление Правительства РФ от 07.09.2021 N 1513  с учетом Постановления №1849 от 28.10.2021)  </vt:lpstr>
      <vt:lpstr>Слайд 4</vt:lpstr>
      <vt:lpstr>Условия для  получения субсидии</vt:lpstr>
      <vt:lpstr>Расчет субсидии</vt:lpstr>
      <vt:lpstr>Электронные сервисы на сайте www.nalog.gov.ru</vt:lpstr>
      <vt:lpstr>Статистика выданных субсидий</vt:lpstr>
      <vt:lpstr>Статистика выданных субсидий</vt:lpstr>
      <vt:lpstr>Слайд 10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Баранов Роман Владимирович</dc:creator>
  <cp:lastModifiedBy>2200-00-852</cp:lastModifiedBy>
  <cp:revision>1133</cp:revision>
  <cp:lastPrinted>2019-10-23T19:37:10Z</cp:lastPrinted>
  <dcterms:created xsi:type="dcterms:W3CDTF">2016-05-21T10:24:40Z</dcterms:created>
  <dcterms:modified xsi:type="dcterms:W3CDTF">2021-12-09T07:27:34Z</dcterms:modified>
</cp:coreProperties>
</file>