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306" r:id="rId4"/>
    <p:sldId id="308" r:id="rId5"/>
    <p:sldId id="307" r:id="rId6"/>
    <p:sldId id="302" r:id="rId7"/>
    <p:sldId id="305" r:id="rId8"/>
    <p:sldId id="303" r:id="rId9"/>
    <p:sldId id="309" r:id="rId10"/>
    <p:sldId id="298" r:id="rId11"/>
  </p:sldIdLst>
  <p:sldSz cx="9144000" cy="6858000" type="screen4x3"/>
  <p:notesSz cx="6807200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1111610-ABFE-4892-8C90-1BFD341D6CFD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3D433C-2D37-4393-AAB3-2815522F3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550" tIns="45774" rIns="91550" bIns="4577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7E4281C-04AC-4FFB-B496-BD951F8FA211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4" rIns="91550" bIns="4577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550" tIns="45774" rIns="91550" bIns="4577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550" tIns="45774" rIns="91550" bIns="4577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95F009-3576-4B3C-BE25-AA361CD90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E940-3162-4F41-8D34-83AADDEA2282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ADD1-3F8E-4443-9EB4-E02FC542E7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D6AEE-1A59-4FFC-B772-ED44D4104BDD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1F0C-FFE2-4730-A21D-BC81E929D2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06C29-8C6B-4718-A3F5-CAC7B7713E13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A676-870F-4DF0-A9F1-71E0F44E5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342FC-0B03-4BBF-9796-39D18DAAA71B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6E8CA-EEDD-4701-A6EF-8DF6D7A20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266BE-A18C-448C-977F-2EAB2E21821C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0BF6F-5C14-4FDA-AB12-411B2EE443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76491-2B55-40C4-A484-5198D336A56A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B65D3-0055-4167-8563-7FC1142937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4595A-8ABC-40E1-9EF3-E78B7978F391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B1DFD-FE05-4441-B607-967B00210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93EA9-517A-4C21-95CE-F1C1E425175D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27C56-DACC-499F-A50D-503D6327D4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D2BF3-4B57-4422-B364-A4B8F8ABFBA7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73FEA-2E5C-499A-9DCE-2CAB01BE69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6992C-6A75-4101-83C3-6585CCC02B13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71EBA-4170-4D98-B258-F3C3A782E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87031-F2F3-4E8F-99E7-EE205DFF9106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DFD18-0122-4C34-A1B6-D63BE94E56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C97182-6519-4B79-AA70-6160A71BCA4B}" type="datetimeFigureOut">
              <a:rPr lang="ru-RU"/>
              <a:pPr>
                <a:defRPr/>
              </a:pPr>
              <a:t>06.08.2019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DE81D4-26B2-4C84-9FE6-0FE3B04F2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" descr="q:\Минсоцзащит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428625"/>
            <a:ext cx="70643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extBox 5"/>
          <p:cNvSpPr txBox="1">
            <a:spLocks noChangeArrowheads="1"/>
          </p:cNvSpPr>
          <p:nvPr/>
        </p:nvSpPr>
        <p:spPr bwMode="auto">
          <a:xfrm>
            <a:off x="0" y="1357313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Arial Narrow" pitchFamily="34" charset="0"/>
              </a:rPr>
              <a:t>Министерство социальной защиты </a:t>
            </a:r>
            <a:endParaRPr lang="en-US" sz="1600">
              <a:latin typeface="Arial Narrow" pitchFamily="34" charset="0"/>
            </a:endParaRPr>
          </a:p>
          <a:p>
            <a:pPr algn="ctr"/>
            <a:r>
              <a:rPr lang="ru-RU" sz="1600">
                <a:latin typeface="Arial Narrow" pitchFamily="34" charset="0"/>
              </a:rPr>
              <a:t>Алтайского края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5250656" y="5750719"/>
            <a:ext cx="930275" cy="1588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4" name="TextBox 8"/>
          <p:cNvSpPr txBox="1">
            <a:spLocks noChangeArrowheads="1"/>
          </p:cNvSpPr>
          <p:nvPr/>
        </p:nvSpPr>
        <p:spPr bwMode="auto">
          <a:xfrm>
            <a:off x="5900738" y="5341938"/>
            <a:ext cx="2532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>
                <a:latin typeface="Arial Narrow" pitchFamily="34" charset="0"/>
              </a:rPr>
              <a:t>Министр социальной защиты </a:t>
            </a:r>
          </a:p>
          <a:p>
            <a:r>
              <a:rPr lang="ru-RU" sz="1600">
                <a:latin typeface="Arial Narrow" pitchFamily="34" charset="0"/>
              </a:rPr>
              <a:t>Алтайского края </a:t>
            </a:r>
          </a:p>
          <a:p>
            <a:r>
              <a:rPr lang="ru-RU" sz="1600">
                <a:latin typeface="Arial Narrow" pitchFamily="34" charset="0"/>
              </a:rPr>
              <a:t>Н.В. Оськина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1643063" y="1998663"/>
            <a:ext cx="5786437" cy="158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2747963"/>
            <a:ext cx="9144000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+mn-cs"/>
              </a:rPr>
              <a:t>О практике и проблемах применения уполномоченными органами исполнительной власти Алтайского края законодательства о признании социально ориентированной некоммерческой организации исполнителем общественно полезных услуг и обеспечения предоставления мер поддержки таким организациям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71813"/>
            <a:ext cx="9144000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+mn-cs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5"/>
          <p:cNvSpPr txBox="1">
            <a:spLocks noChangeArrowheads="1"/>
          </p:cNvSpPr>
          <p:nvPr/>
        </p:nvSpPr>
        <p:spPr bwMode="auto">
          <a:xfrm>
            <a:off x="0" y="142875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 некоммерческой организацией – исполнителем общественно полезных услуг понимается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1071563" y="1571625"/>
            <a:ext cx="72866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C00000"/>
              </a:buClr>
            </a:pPr>
            <a:r>
              <a:rPr lang="ru-RU" sz="1600"/>
              <a:t>социально ориентированная некоммерческая организация, которая на протяжении одного года и более </a:t>
            </a:r>
          </a:p>
          <a:p>
            <a:pPr algn="just">
              <a:buClr>
                <a:srgbClr val="C00000"/>
              </a:buClr>
            </a:pPr>
            <a:endParaRPr lang="ru-RU" sz="1600"/>
          </a:p>
          <a:p>
            <a:pPr algn="just">
              <a:buClr>
                <a:srgbClr val="C00000"/>
              </a:buClr>
            </a:pPr>
            <a:endParaRPr lang="ru-RU" sz="1600"/>
          </a:p>
        </p:txBody>
      </p:sp>
      <p:sp>
        <p:nvSpPr>
          <p:cNvPr id="17411" name="TextBox 11"/>
          <p:cNvSpPr txBox="1">
            <a:spLocks noChangeArrowheads="1"/>
          </p:cNvSpPr>
          <p:nvPr/>
        </p:nvSpPr>
        <p:spPr bwMode="auto">
          <a:xfrm>
            <a:off x="1071563" y="2428875"/>
            <a:ext cx="7286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C00000"/>
              </a:buClr>
            </a:pPr>
            <a:r>
              <a:rPr lang="ru-RU" sz="1600"/>
              <a:t>оказывает общественно полезные услуги надлежащего качества,</a:t>
            </a:r>
          </a:p>
        </p:txBody>
      </p:sp>
      <p:sp>
        <p:nvSpPr>
          <p:cNvPr id="17412" name="TextBox 12"/>
          <p:cNvSpPr txBox="1">
            <a:spLocks noChangeArrowheads="1"/>
          </p:cNvSpPr>
          <p:nvPr/>
        </p:nvSpPr>
        <p:spPr bwMode="auto">
          <a:xfrm>
            <a:off x="1116013" y="2997200"/>
            <a:ext cx="7286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C00000"/>
              </a:buClr>
            </a:pPr>
            <a:r>
              <a:rPr lang="ru-RU" sz="1600"/>
              <a:t>не является некоммерческой организацией, выполняющей функции иностранного агента,</a:t>
            </a:r>
          </a:p>
        </p:txBody>
      </p:sp>
      <p:sp>
        <p:nvSpPr>
          <p:cNvPr id="17413" name="TextBox 13"/>
          <p:cNvSpPr txBox="1">
            <a:spLocks noChangeArrowheads="1"/>
          </p:cNvSpPr>
          <p:nvPr/>
        </p:nvSpPr>
        <p:spPr bwMode="auto">
          <a:xfrm>
            <a:off x="1071563" y="3857625"/>
            <a:ext cx="728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C00000"/>
              </a:buClr>
            </a:pPr>
            <a:r>
              <a:rPr lang="ru-RU" sz="1600"/>
              <a:t>не имеет задолженностей по налогам и сборам, иным предусмотренным законодательством Российской Федерации обязательным платежам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0800000" flipV="1">
            <a:off x="1000125" y="1071563"/>
            <a:ext cx="7215188" cy="1587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5" name="Picture 5" descr="C:\Users\smi_03\Desktop\iconChec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420938"/>
            <a:ext cx="41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TextBox 18"/>
          <p:cNvSpPr txBox="1">
            <a:spLocks noChangeArrowheads="1"/>
          </p:cNvSpPr>
          <p:nvPr/>
        </p:nvSpPr>
        <p:spPr bwMode="auto">
          <a:xfrm rot="10800000" flipV="1">
            <a:off x="1223963" y="4857750"/>
            <a:ext cx="72866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C00000"/>
              </a:buClr>
            </a:pPr>
            <a:r>
              <a:rPr lang="ru-RU" sz="1600"/>
              <a:t>(п. 2.2. введен Федеральным законом от 03.07.2016 № 287-ФЗ)</a:t>
            </a:r>
          </a:p>
        </p:txBody>
      </p:sp>
      <p:pic>
        <p:nvPicPr>
          <p:cNvPr id="17417" name="Picture 5" descr="C:\Users\smi_03\Desktop\iconChec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141663"/>
            <a:ext cx="41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5" descr="C:\Users\smi_03\Desktop\iconChec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4005263"/>
            <a:ext cx="41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5" descr="C:\Users\smi_03\Desktop\iconChec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700213"/>
            <a:ext cx="414338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r>
              <a:rPr lang="ru-RU" sz="2000" b="1" smtClean="0">
                <a:solidFill>
                  <a:srgbClr val="376092"/>
                </a:solidFill>
                <a:latin typeface="Arial" charset="0"/>
              </a:rPr>
              <a:t>Указ Президента Российской Федерации от 08.08.2016 № 398 «Об утверждении приоритетных направлений деятельности в сфере оказания общественно полезных услуг» 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196975"/>
            <a:ext cx="8229600" cy="5661025"/>
          </a:xfrm>
        </p:spPr>
        <p:txBody>
          <a:bodyPr/>
          <a:lstStyle/>
          <a:p>
            <a:r>
              <a:rPr lang="ru-RU" sz="1600" smtClean="0"/>
              <a:t>Деятельность по оказанию социально-бытовых услуг, направленных на поддержание жизнедеятельности получателей социальных услуг в быту;</a:t>
            </a:r>
          </a:p>
          <a:p>
            <a:r>
              <a:rPr lang="ru-RU" sz="1600" smtClean="0"/>
              <a:t>Деятельность по оказанию социально-медицинских услуг, направленных на поддержание и сохранение здоровья получателей социальных услуг путем организации ухода, оказания содействия в проведении оздоровительных мероприятий, систематического наблюдения за получателями социальных услуг для выявления отклонений в состоянии их здоровья;</a:t>
            </a:r>
          </a:p>
          <a:p>
            <a:r>
              <a:rPr lang="ru-RU" sz="1600" smtClean="0"/>
              <a:t>Деятельность по оказанию социально-педагогических услуг, направленных на профилактику отклонений в поведении и развитии личности получателей социальных услуг, формирование у них позитивных интересов, оказание помощи семье в воспитании детей;</a:t>
            </a:r>
          </a:p>
          <a:p>
            <a:r>
              <a:rPr lang="ru-RU" sz="1600" smtClean="0"/>
              <a:t>Деятельность по оказанию социально-трудовых услуг, направленных на оказание помощи в трудоустройстве и в решении иных проблем, связанных с трудовой адаптацией, содействие трудоустройству и трудовой адаптации молодежи, матерей с детьми, инвалидов, граждан пожилого возраста, лиц, освободившихся из мест заключения;</a:t>
            </a:r>
          </a:p>
          <a:p>
            <a:r>
              <a:rPr lang="ru-RU" sz="1600" smtClean="0"/>
              <a:t>Деятельность по оказанию услуг в области физической культуры и массового спорта;</a:t>
            </a:r>
          </a:p>
          <a:p>
            <a:r>
              <a:rPr lang="ru-RU" sz="1600" smtClean="0"/>
              <a:t>Деятельность по оказанию услуг, направленных на развитие межнационального сотрудничества, сохранение и защиту самобытности, культуры, языков и традиций народов Российской Федерации;</a:t>
            </a:r>
          </a:p>
          <a:p>
            <a:r>
              <a:rPr lang="ru-RU" sz="1600" smtClean="0"/>
              <a:t>И др.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357158" y="0"/>
            <a:ext cx="8501122" cy="1196975"/>
          </a:xfrm>
        </p:spPr>
        <p:txBody>
          <a:bodyPr/>
          <a:lstStyle/>
          <a:p>
            <a:r>
              <a:rPr lang="ru-RU" sz="2000" b="1" dirty="0" smtClean="0">
                <a:solidFill>
                  <a:srgbClr val="376092"/>
                </a:solidFill>
                <a:latin typeface="Arial" charset="0"/>
              </a:rPr>
              <a:t>Постановление Правительства Российской Федерации </a:t>
            </a:r>
            <a:br>
              <a:rPr lang="ru-RU" sz="2000" b="1" dirty="0" smtClean="0">
                <a:solidFill>
                  <a:srgbClr val="376092"/>
                </a:solidFill>
                <a:latin typeface="Arial" charset="0"/>
              </a:rPr>
            </a:br>
            <a:r>
              <a:rPr lang="ru-RU" sz="2000" b="1" dirty="0" smtClean="0">
                <a:solidFill>
                  <a:srgbClr val="376092"/>
                </a:solidFill>
                <a:latin typeface="Arial" charset="0"/>
              </a:rPr>
              <a:t>от 27.10.2016 № 1096 «Об утверждении перечня общественно полезных услуг и критериев оценки качества их оказания» 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071547"/>
            <a:ext cx="8229600" cy="5715039"/>
          </a:xfrm>
        </p:spPr>
        <p:txBody>
          <a:bodyPr/>
          <a:lstStyle/>
          <a:p>
            <a:r>
              <a:rPr lang="ru-RU" sz="1600" dirty="0" smtClean="0"/>
              <a:t>Предоставление социального обслуживания в форме на дому; социального обслуживания в стационарной форме ; социального обслуживания в </a:t>
            </a:r>
            <a:r>
              <a:rPr lang="ru-RU" sz="1600" dirty="0" err="1" smtClean="0"/>
              <a:t>полустационарной</a:t>
            </a:r>
            <a:r>
              <a:rPr lang="ru-RU" sz="1600" dirty="0" smtClean="0"/>
              <a:t> форме;</a:t>
            </a:r>
          </a:p>
          <a:p>
            <a:r>
              <a:rPr lang="ru-RU" sz="1600" dirty="0" smtClean="0"/>
              <a:t>социально-трудовые услуги, направленные на оказание содействия в вопросах трудоустройства и в решении вопросов, связанных с трудовой адаптацией молодежи, матерей с детьми, инвалидов, граждан пожилого возраста, лиц, освободившихся из мест лишения свободы;</a:t>
            </a:r>
          </a:p>
          <a:p>
            <a:r>
              <a:rPr lang="ru-RU" sz="1600" dirty="0" smtClean="0"/>
              <a:t>организация и проведение культурно-массовых мероприятий ;</a:t>
            </a:r>
          </a:p>
          <a:p>
            <a:r>
              <a:rPr lang="ru-RU" sz="1600" dirty="0" smtClean="0"/>
              <a:t>показ (организация показа) спектаклей (театральных постановок) ;</a:t>
            </a:r>
          </a:p>
          <a:p>
            <a:r>
              <a:rPr lang="ru-RU" sz="1600" dirty="0" smtClean="0"/>
              <a:t>показ (организация показа) концертов и концертных программ ;</a:t>
            </a:r>
          </a:p>
          <a:p>
            <a:r>
              <a:rPr lang="ru-RU" sz="1600" dirty="0" smtClean="0"/>
              <a:t>услуги в сфере дошкольного и общего образования, дополнительного образования детей: реализация дополнительных </a:t>
            </a:r>
            <a:r>
              <a:rPr lang="ru-RU" sz="1600" dirty="0" err="1" smtClean="0"/>
              <a:t>общеразвивающих</a:t>
            </a:r>
            <a:r>
              <a:rPr lang="ru-RU" sz="1600" dirty="0" smtClean="0"/>
              <a:t> программ ; реализация дополнительных </a:t>
            </a:r>
            <a:r>
              <a:rPr lang="ru-RU" sz="1600" dirty="0" err="1" smtClean="0"/>
              <a:t>предпрофессиональных</a:t>
            </a:r>
            <a:r>
              <a:rPr lang="ru-RU" sz="1600" dirty="0" smtClean="0"/>
              <a:t> программ в области физической культуры и спорта ;</a:t>
            </a:r>
          </a:p>
          <a:p>
            <a:r>
              <a:rPr lang="ru-RU" sz="1600" dirty="0" smtClean="0"/>
              <a:t>услуги, предусматривающие медико-социальное сопровождение лиц, страдающих тяжелыми заболеваниями, и лиц, нуждающихся в медицинской паллиативной помощи, включая организацию оказания медицинской паллиативной помощи и содействие в ее получении;</a:t>
            </a:r>
          </a:p>
          <a:p>
            <a:r>
              <a:rPr lang="ru-RU" sz="1600" dirty="0" smtClean="0"/>
              <a:t>услуги в области физической культуры и массового спорта: спортивная подготовка по спорту глухих ; организация и проведение официальных спортивных мероприятий ;</a:t>
            </a:r>
          </a:p>
          <a:p>
            <a:r>
              <a:rPr lang="ru-RU" sz="1600" dirty="0" smtClean="0"/>
              <a:t>и </a:t>
            </a:r>
            <a:r>
              <a:rPr lang="ru-RU" sz="1600" dirty="0" err="1" smtClean="0"/>
              <a:t>тд</a:t>
            </a:r>
            <a:r>
              <a:rPr lang="ru-RU" sz="16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857256"/>
          </a:xfrm>
        </p:spPr>
        <p:txBody>
          <a:bodyPr/>
          <a:lstStyle/>
          <a:p>
            <a:r>
              <a:rPr lang="ru-RU" sz="1800" b="1" dirty="0" smtClean="0">
                <a:solidFill>
                  <a:srgbClr val="376092"/>
                </a:solidFill>
                <a:latin typeface="Arial" charset="0"/>
              </a:rPr>
              <a:t>Постановление Правительства Российской Федерации </a:t>
            </a:r>
            <a:br>
              <a:rPr lang="ru-RU" sz="1800" b="1" dirty="0" smtClean="0">
                <a:solidFill>
                  <a:srgbClr val="376092"/>
                </a:solidFill>
                <a:latin typeface="Arial" charset="0"/>
              </a:rPr>
            </a:br>
            <a:r>
              <a:rPr lang="ru-RU" sz="1800" b="1" dirty="0" smtClean="0">
                <a:solidFill>
                  <a:srgbClr val="376092"/>
                </a:solidFill>
                <a:latin typeface="Arial" charset="0"/>
              </a:rPr>
              <a:t>от 26.01.2017 № 89 «О реестре некоммерческих организаций – исполнителей общественно полезных услуг»</a:t>
            </a: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71546"/>
            <a:ext cx="8858312" cy="5643602"/>
          </a:xfrm>
        </p:spPr>
        <p:txBody>
          <a:bodyPr/>
          <a:lstStyle/>
          <a:p>
            <a:r>
              <a:rPr lang="ru-RU" sz="1600" dirty="0" smtClean="0"/>
              <a:t>7. Основаниями для отказа в выдаче организации заключения являются:</a:t>
            </a:r>
          </a:p>
          <a:p>
            <a:r>
              <a:rPr lang="ru-RU" sz="1600" dirty="0" smtClean="0"/>
              <a:t>а) несоответствие общественно полезной услуги установленным нормативными правовыми актами РФ требованиям к ее содержанию (объем, сроки, качество предоставления);</a:t>
            </a:r>
          </a:p>
          <a:p>
            <a:r>
              <a:rPr lang="ru-RU" sz="1600" dirty="0" smtClean="0"/>
              <a:t>б) отсутствие у лиц, непосредственно задействованных в исполнении общественно полезной услуги), образования, опыта работы в соответствующей сфере), недостаточность количества лиц, у которых есть необходимая квалификация;</a:t>
            </a:r>
          </a:p>
          <a:p>
            <a:r>
              <a:rPr lang="ru-RU" sz="1600" dirty="0" smtClean="0"/>
              <a:t>в) наличие в течение 2 лет, предшествующих выдаче заключения, жалоб на действия (бездействие) организации, связанных с оказанием ею общественно полезных услуг, признанных обоснованными судом, органами государственного контроля (надзора) и иными государственными органами в соответствии с их компетенцией;</a:t>
            </a:r>
          </a:p>
          <a:p>
            <a:r>
              <a:rPr lang="ru-RU" sz="1600" dirty="0" smtClean="0"/>
              <a:t>г) несоответствие уровня открытости и доступности информации об организации установленным нормативными правовыми актами РФ требованиям (при их наличии);</a:t>
            </a:r>
          </a:p>
          <a:p>
            <a:r>
              <a:rPr lang="ru-RU" sz="1600" dirty="0" err="1" smtClean="0"/>
              <a:t>д</a:t>
            </a:r>
            <a:r>
              <a:rPr lang="ru-RU" sz="1600" dirty="0" smtClean="0"/>
              <a:t>) наличие в течение 2 лет, предшествующих выдаче заключения, информации об организации в реестре недобросовестных поставщиков ;</a:t>
            </a:r>
          </a:p>
          <a:p>
            <a:r>
              <a:rPr lang="ru-RU" sz="1600" dirty="0" smtClean="0"/>
              <a:t>е) наличие задолженностей по налогам и сборам, иным предусмотренным законодательством РФ обязательным платежам;</a:t>
            </a:r>
          </a:p>
          <a:p>
            <a:r>
              <a:rPr lang="ru-RU" sz="1600" dirty="0" smtClean="0"/>
              <a:t>ж) представление документов, содержащих недостоверные сведения, либо документов, оформленных в ненадлежащем порядке.</a:t>
            </a:r>
          </a:p>
          <a:p>
            <a:r>
              <a:rPr lang="ru-RU" sz="1600" dirty="0" smtClean="0"/>
              <a:t>8. При отсутствии указанных в </a:t>
            </a:r>
            <a:r>
              <a:rPr lang="ru-RU" sz="1600" dirty="0" smtClean="0">
                <a:hlinkClick r:id="" action="ppaction://hlinkfile"/>
              </a:rPr>
              <a:t>пункте 7</a:t>
            </a:r>
            <a:r>
              <a:rPr lang="ru-RU" sz="1600" dirty="0" smtClean="0"/>
              <a:t> настоящих Правил оснований заинтересованный орган выдает организации заключение.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C:\Мои документы\Разное\2019\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3" y="1174750"/>
            <a:ext cx="8902700" cy="539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Q:\Реестр исполнитлей общественно полезных услуг (лого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0"/>
            <a:ext cx="6572250" cy="635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Мои документы\Разное\2019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114425"/>
            <a:ext cx="8929688" cy="552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376092"/>
                </a:solidFill>
                <a:latin typeface="Arial" charset="0"/>
              </a:rPr>
              <a:t>Поддержка социально ориентированных некоммерческих организаций – исполнителей общественно полезных услуг</a:t>
            </a:r>
            <a:endParaRPr lang="ru-RU" sz="2600" dirty="0"/>
          </a:p>
        </p:txBody>
      </p:sp>
      <p:pic>
        <p:nvPicPr>
          <p:cNvPr id="4" name="Содержимое 3" descr="5cfb75726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27600"/>
            <a:ext cx="8229600" cy="427116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702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Указ Президента Российской Федерации от 08.08.2016 № 398 «Об утверждении приоритетных направлений деятельности в сфере оказания общественно полезных услуг» </vt:lpstr>
      <vt:lpstr>Постановление Правительства Российской Федерации  от 27.10.2016 № 1096 «Об утверждении перечня общественно полезных услуг и критериев оценки качества их оказания» </vt:lpstr>
      <vt:lpstr>Постановление Правительства Российской Федерации  от 26.01.2017 № 89 «О реестре некоммерческих организаций – исполнителей общественно полезных услуг»</vt:lpstr>
      <vt:lpstr>Слайд 6</vt:lpstr>
      <vt:lpstr>Слайд 7</vt:lpstr>
      <vt:lpstr>Слайд 8</vt:lpstr>
      <vt:lpstr>Поддержка социально ориентированных некоммерческих организаций – исполнителей общественно полезных услуг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smi_02</dc:creator>
  <cp:lastModifiedBy>org_03</cp:lastModifiedBy>
  <cp:revision>140</cp:revision>
  <dcterms:created xsi:type="dcterms:W3CDTF">2019-02-23T02:13:40Z</dcterms:created>
  <dcterms:modified xsi:type="dcterms:W3CDTF">2019-08-06T01:38:36Z</dcterms:modified>
</cp:coreProperties>
</file>