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4" r:id="rId2"/>
    <p:sldId id="294" r:id="rId3"/>
    <p:sldId id="265" r:id="rId4"/>
    <p:sldId id="296" r:id="rId5"/>
    <p:sldId id="292" r:id="rId6"/>
    <p:sldId id="297" r:id="rId7"/>
    <p:sldId id="299" r:id="rId8"/>
    <p:sldId id="301" r:id="rId9"/>
    <p:sldId id="304" r:id="rId10"/>
    <p:sldId id="308" r:id="rId11"/>
    <p:sldId id="310" r:id="rId12"/>
    <p:sldId id="303" r:id="rId13"/>
    <p:sldId id="285" r:id="rId14"/>
    <p:sldId id="311" r:id="rId15"/>
    <p:sldId id="321" r:id="rId16"/>
    <p:sldId id="322" r:id="rId17"/>
    <p:sldId id="324" r:id="rId18"/>
    <p:sldId id="314" r:id="rId19"/>
    <p:sldId id="312" r:id="rId20"/>
    <p:sldId id="317" r:id="rId21"/>
    <p:sldId id="320" r:id="rId22"/>
    <p:sldId id="318" r:id="rId23"/>
    <p:sldId id="313" r:id="rId24"/>
    <p:sldId id="316" r:id="rId25"/>
    <p:sldId id="315" r:id="rId26"/>
    <p:sldId id="329" r:id="rId27"/>
    <p:sldId id="328" r:id="rId28"/>
    <p:sldId id="326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6CA"/>
    <a:srgbClr val="4B3A6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8273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- 231</a:t>
            </a:r>
            <a:endParaRPr lang="ru-RU" dirty="0"/>
          </a:p>
        </c:rich>
      </c:tx>
      <c:layout>
        <c:manualLayout>
          <c:xMode val="edge"/>
          <c:yMode val="edge"/>
          <c:x val="0.31684796344901334"/>
          <c:y val="8.4180979826834635E-3"/>
        </c:manualLayout>
      </c:layout>
      <c:overlay val="0"/>
    </c:title>
    <c:autoTitleDeleted val="0"/>
    <c:view3D>
      <c:rotX val="40"/>
      <c:rotY val="26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explosion val="4"/>
          </c:dPt>
          <c:dPt>
            <c:idx val="1"/>
            <c:bubble3D val="0"/>
          </c:dPt>
          <c:dPt>
            <c:idx val="2"/>
            <c:bubble3D val="0"/>
            <c:explosion val="5"/>
          </c:dPt>
          <c:dLbls>
            <c:dLbl>
              <c:idx val="0"/>
              <c:layout>
                <c:manualLayout>
                  <c:x val="8.3966170895304754E-2"/>
                  <c:y val="4.535056959148799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998760571595219E-2"/>
                  <c:y val="0.1317173825769234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199633031982115"/>
                  <c:y val="-0.2643439639254673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1 кв. 2019 г.</c:v>
                </c:pt>
                <c:pt idx="1">
                  <c:v>2018г.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122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Иркутская область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Красноярский край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Кемеровская область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Республика Алтай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Томская область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Республика Хакасия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Алтайский край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Всего: 30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42080"/>
        <c:axId val="44943616"/>
      </c:barChart>
      <c:catAx>
        <c:axId val="44942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943616"/>
        <c:crosses val="autoZero"/>
        <c:auto val="1"/>
        <c:lblAlgn val="ctr"/>
        <c:lblOffset val="100"/>
        <c:noMultiLvlLbl val="0"/>
      </c:catAx>
      <c:valAx>
        <c:axId val="44943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942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A1F13C-F814-448A-A894-3C23E183044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46B67B-6207-454F-9D2F-88AA3B45B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7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A123-32EC-43A9-9F9D-ED04438F5FF7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4FA0-74E7-4119-B200-8920A0C83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1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777B-53EE-4448-A6CA-61FD0AE3ACE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49BF-9CE7-4D77-83D4-85371BBB5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1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DB5A-CE05-417C-8BEC-729ACCDA042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F028-C0F8-4E62-99F3-6C9134786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2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2EEA-EF52-4AB4-A1D2-97A585E3632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FD87-F341-4A1B-A226-65DFF12A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3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C103-9A60-438C-8F40-DCB36A87808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03AF-5A98-488F-85BC-9BB8EEBE3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9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9E0B-AFFE-4C71-9937-8BC09D9C1ABA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9DBB-F6BA-4ADE-BBF6-EDEB2420A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C62D-5837-46BC-BE3C-E74CBCB7509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FB9-0DB7-4922-96CC-36F5BD00A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4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BC8A-C171-4EFB-88CA-16ACDB01055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E726-A0CA-468A-9D41-39C2C5075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4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6E07-AEA6-4FC7-8526-A449CFF8CD8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4EF2-28C8-4709-9388-F104CA9A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2D899-A26E-41A2-9AF9-C3F41FF3734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B69A-7AAB-46EC-B8A5-1AB3ADA0E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9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6CBF-F3A4-457F-988A-051D807C6C1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8B23-1F0B-4F6B-BF6A-1DA179366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8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F39C3C-88DE-4BAE-AE1D-7A5B0BBD1314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B716CC-EBD8-4771-B41D-FB672CF2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12813"/>
            <a:ext cx="7905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44450"/>
            <a:ext cx="8964612" cy="863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Форма заключения о соответствии качества оказываемых СО НКО </a:t>
            </a:r>
            <a:b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общественно полезных услуг, утверждена</a:t>
            </a:r>
            <a:b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1500" i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Постановлением Правительства Российской Федерации от 26 января 2017 года № 89 (приложение № 2)</a:t>
            </a: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24744"/>
            <a:ext cx="7647434" cy="5437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/>
              <a:t>Преимущества для СО НКО, включенной в реестр поставщиков социальных услуг</a:t>
            </a:r>
          </a:p>
        </p:txBody>
      </p:sp>
      <p:sp>
        <p:nvSpPr>
          <p:cNvPr id="26630" name="Rectangle 6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000" b="1" dirty="0" smtClean="0">
                <a:solidFill>
                  <a:schemeClr val="accent2"/>
                </a:solidFill>
              </a:rPr>
              <a:t>В случае если организация включена в реестр </a:t>
            </a:r>
            <a:r>
              <a:rPr lang="ru-RU" altLang="ru-RU" sz="2000" b="1" u="sng" dirty="0" smtClean="0">
                <a:solidFill>
                  <a:schemeClr val="accent2"/>
                </a:solidFill>
              </a:rPr>
              <a:t>поставщиков социальных услуг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 по соответствующей общественно полезной услуге, представление дополнительных документов, обосновывающих соответствие оказываемых организацией услуг установленным критериям оценки качества оказания общественно полезных услуг, не требуется.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altLang="ru-RU" sz="2000" b="1" dirty="0" smtClean="0">
              <a:solidFill>
                <a:schemeClr val="accent2"/>
              </a:solidFill>
            </a:endParaRPr>
          </a:p>
          <a:p>
            <a:pPr algn="just" eaLnBrk="1" hangingPunct="1">
              <a:defRPr/>
            </a:pPr>
            <a:r>
              <a:rPr lang="ru-RU" altLang="ru-RU" sz="2000" b="1" dirty="0" smtClean="0">
                <a:solidFill>
                  <a:schemeClr val="accent2"/>
                </a:solidFill>
              </a:rPr>
              <a:t>В случае если организация включена в реестр </a:t>
            </a:r>
            <a:r>
              <a:rPr lang="ru-RU" altLang="ru-RU" sz="2000" b="1" u="sng" dirty="0" smtClean="0">
                <a:solidFill>
                  <a:schemeClr val="accent2"/>
                </a:solidFill>
              </a:rPr>
              <a:t>поставщиков социальных услуг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 по соответствующей общественно полезной услуге, продление срока принятия решения о выдаче заключения либо об отказе в выдаче заключения не допускается.</a:t>
            </a:r>
          </a:p>
          <a:p>
            <a:pPr algn="just" eaLnBrk="1" hangingPunct="1">
              <a:defRPr/>
            </a:pPr>
            <a:endParaRPr lang="ru-RU" altLang="ru-RU" sz="2000" b="1" dirty="0" smtClean="0">
              <a:solidFill>
                <a:schemeClr val="accent2"/>
              </a:solidFill>
            </a:endParaRPr>
          </a:p>
          <a:p>
            <a:pPr algn="just" eaLnBrk="1" hangingPunct="1">
              <a:defRPr/>
            </a:pPr>
            <a:endParaRPr lang="ru-RU" altLang="ru-RU" sz="1800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altLang="ru-RU" sz="18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/>
          </p:cNvSpPr>
          <p:nvPr>
            <p:ph type="title"/>
          </p:nvPr>
        </p:nvSpPr>
        <p:spPr>
          <a:xfrm>
            <a:off x="530225" y="333375"/>
            <a:ext cx="8218488" cy="1143000"/>
          </a:xfr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folHlink"/>
                </a:solidFill>
              </a:rPr>
              <a:t>Преимущества получения мер поддержки для СО НКО</a:t>
            </a:r>
            <a:br>
              <a:rPr lang="ru-RU" altLang="ru-RU" sz="2400" b="1" dirty="0" smtClean="0">
                <a:solidFill>
                  <a:schemeClr val="folHlink"/>
                </a:solidFill>
              </a:rPr>
            </a:br>
            <a:r>
              <a:rPr lang="ru-RU" altLang="ru-RU" sz="2400" b="1" dirty="0" smtClean="0">
                <a:solidFill>
                  <a:schemeClr val="folHlink"/>
                </a:solidFill>
              </a:rPr>
              <a:t>исполнителей общественно полезных услуг </a:t>
            </a:r>
            <a:br>
              <a:rPr lang="ru-RU" altLang="ru-RU" sz="2400" b="1" dirty="0" smtClean="0">
                <a:solidFill>
                  <a:schemeClr val="folHlink"/>
                </a:solidFill>
              </a:rPr>
            </a:br>
            <a:endParaRPr lang="ru-RU" altLang="ru-RU" sz="2400" b="1" dirty="0" smtClean="0">
              <a:solidFill>
                <a:schemeClr val="folHlink"/>
              </a:solidFill>
            </a:endParaRPr>
          </a:p>
        </p:txBody>
      </p:sp>
      <p:sp>
        <p:nvSpPr>
          <p:cNvPr id="6147" name="Rectangle 12"/>
          <p:cNvSpPr>
            <a:spLocks noGrp="1"/>
          </p:cNvSpPr>
          <p:nvPr>
            <p:ph idx="1"/>
          </p:nvPr>
        </p:nvSpPr>
        <p:spPr>
          <a:xfrm>
            <a:off x="179388" y="1557338"/>
            <a:ext cx="8578850" cy="4824412"/>
          </a:xfr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000" dirty="0" smtClean="0"/>
              <a:t>Оказание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финансовой поддержки </a:t>
            </a:r>
            <a:r>
              <a:rPr lang="ru-RU" altLang="ru-RU" sz="2000" dirty="0" smtClean="0"/>
              <a:t>путем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предоставления субсидий на срок не менее двух лет.</a:t>
            </a:r>
          </a:p>
          <a:p>
            <a:pPr algn="just" eaLnBrk="1" hangingPunct="1">
              <a:defRPr/>
            </a:pPr>
            <a:r>
              <a:rPr lang="ru-RU" altLang="ru-RU" sz="2000" dirty="0" smtClean="0"/>
              <a:t>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Оказание имущественной поддержки</a:t>
            </a:r>
            <a:r>
              <a:rPr lang="ru-RU" altLang="ru-RU" sz="2000" dirty="0" smtClean="0"/>
              <a:t> путем передачи во владение и (или) в пользование НКО государственного или муниципального имущества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на срок не менее двух лет.</a:t>
            </a:r>
          </a:p>
          <a:p>
            <a:pPr algn="just" eaLnBrk="1" hangingPunct="1">
              <a:defRPr/>
            </a:pPr>
            <a:r>
              <a:rPr lang="ru-RU" altLang="ru-RU" sz="2000" dirty="0" smtClean="0"/>
              <a:t> Некоммерческие организации - исполнители общественно полезных услуг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имеют право на приоритетное получение мер поддержки</a:t>
            </a:r>
            <a:r>
              <a:rPr lang="ru-RU" altLang="ru-RU" sz="2000" dirty="0" smtClean="0"/>
              <a:t> в порядке, установленном федеральными законами, иными нормативными правовыми актами Российской Федерации, а также нормативными правовыми актами субъектов Российской Федерации и муниципальными правовыми актами.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folHlink"/>
                </a:solidFill>
              </a:rPr>
              <a:t>             (ст. 31.1. Федерального закона от 12.01.1996 № 7-ФЗ)</a:t>
            </a:r>
            <a:endParaRPr lang="ru-RU" altLang="ru-RU" sz="2000" b="1" dirty="0" smtClean="0">
              <a:solidFill>
                <a:schemeClr val="accent2"/>
              </a:solidFill>
            </a:endParaRPr>
          </a:p>
          <a:p>
            <a:pPr algn="just" eaLnBrk="1" hangingPunct="1">
              <a:defRPr/>
            </a:pPr>
            <a:endParaRPr lang="ru-RU" altLang="ru-RU" sz="1800" dirty="0" smtClean="0"/>
          </a:p>
          <a:p>
            <a:pPr eaLnBrk="1" hangingPunct="1">
              <a:defRPr/>
            </a:pPr>
            <a:endParaRPr lang="ru-RU" altLang="ru-RU" sz="2000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-4557713" y="2971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 rot="10800000" flipV="1">
            <a:off x="827088" y="3640138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НКО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исполнителей общественно полезных услуг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3195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200" smtClean="0">
                <a:solidFill>
                  <a:srgbClr val="000000"/>
                </a:solidFill>
              </a:rPr>
              <a:t>	НКО признается исполнителем общественно полезных услуг  и сведения о ней вносятся в соответствующий реестр </a:t>
            </a:r>
            <a:r>
              <a:rPr lang="ru-RU" altLang="ru-RU" sz="2200" smtClean="0">
                <a:solidFill>
                  <a:schemeClr val="hlink"/>
                </a:solidFill>
              </a:rPr>
              <a:t>сроком на 2 года</a:t>
            </a:r>
            <a:endParaRPr lang="ru-RU" altLang="ru-RU" sz="2000" smtClean="0">
              <a:solidFill>
                <a:schemeClr val="hlink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200" smtClean="0">
                <a:solidFill>
                  <a:srgbClr val="000000"/>
                </a:solidFill>
              </a:rPr>
              <a:t>	Ведение реестра обеспечивается Минюстом России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chemeClr val="accent2"/>
                </a:solidFill>
              </a:rPr>
              <a:t>	Реестр ведется на бумажных и электронных носителях. При несоответствии сведений на бумажных носителях сведениям на электронных носителях приоритет имеют сведения на бумажных носителях.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200" smtClean="0">
                <a:solidFill>
                  <a:srgbClr val="000000"/>
                </a:solidFill>
              </a:rPr>
              <a:t>Электронный адрес реестра, размещенного на официальном сайте Минюста России в разделе «Деятельность в сфере НКО»: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mtClean="0">
                <a:solidFill>
                  <a:schemeClr val="hlink"/>
                </a:solidFill>
              </a:rPr>
              <a:t>http://unro.minjust.ru/NKOPerfServ.aspx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КОЛИЧЕСТВО СО НКО, ВКЛЮЧЕННЫХ </a:t>
            </a:r>
            <a:br>
              <a:rPr lang="ru-RU" sz="2400" b="1" dirty="0" smtClean="0"/>
            </a:br>
            <a:r>
              <a:rPr lang="ru-RU" sz="2400" b="1" dirty="0" smtClean="0"/>
              <a:t>в РЕЕСТР  ИОПУ за 2017, 2018 и 1 КВ. 2019 </a:t>
            </a:r>
            <a:r>
              <a:rPr lang="ru-RU" sz="2400" b="1" dirty="0" err="1" smtClean="0"/>
              <a:t>г.г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296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КОЛИЧЕСТВО СО НКО в РЕЕСТРЕ ИОПУ</a:t>
            </a:r>
            <a:br>
              <a:rPr lang="ru-RU" sz="2400" b="1" dirty="0" smtClean="0"/>
            </a:br>
            <a:r>
              <a:rPr lang="ru-RU" sz="2400" b="1" dirty="0" smtClean="0"/>
              <a:t>по Сибирскому федеральному округу</a:t>
            </a:r>
            <a:endParaRPr lang="ru-RU" sz="2400" b="1" dirty="0"/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289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B5A6CA">
                  <a:tint val="66000"/>
                  <a:satMod val="160000"/>
                </a:srgbClr>
              </a:gs>
              <a:gs pos="50000">
                <a:srgbClr val="B5A6CA">
                  <a:tint val="44500"/>
                  <a:satMod val="160000"/>
                </a:srgbClr>
              </a:gs>
              <a:gs pos="100000">
                <a:srgbClr val="B5A6CA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B5A6CA"/>
            </a:solidFill>
          </a:ln>
        </p:spPr>
        <p:txBody>
          <a:bodyPr/>
          <a:lstStyle/>
          <a:p>
            <a:r>
              <a:rPr lang="ru-RU" sz="2800" b="1" dirty="0" smtClean="0"/>
              <a:t>СО НКО ИОПУ Иркутской области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13176"/>
          </a:xfrm>
        </p:spPr>
        <p:txBody>
          <a:bodyPr/>
          <a:lstStyle/>
          <a:p>
            <a:pPr algn="just"/>
            <a:r>
              <a:rPr lang="ru-RU" sz="1800" dirty="0"/>
              <a:t>1. Иркутская региональная общественная организация "Ассоциация женского футбола";</a:t>
            </a:r>
          </a:p>
          <a:p>
            <a:pPr algn="just"/>
            <a:r>
              <a:rPr lang="ru-RU" sz="1800" dirty="0"/>
              <a:t> 2. Фонд научных, социальных и образовательных проектов "Пульсар";</a:t>
            </a:r>
          </a:p>
          <a:p>
            <a:pPr algn="just"/>
            <a:r>
              <a:rPr lang="ru-RU" sz="1800" dirty="0"/>
              <a:t>3. Автономная некоммерческая культурно-просветительная организация Дворец культуры "Современник";</a:t>
            </a:r>
          </a:p>
          <a:p>
            <a:pPr algn="just"/>
            <a:r>
              <a:rPr lang="ru-RU" sz="1800" dirty="0"/>
              <a:t>4. Международное учреждение здравоохранения и дополнительного образования НАУЧНО-ИССЛЕДОВАТЕЛЬСКИЙ ИНСТИТУТ КЛИНИЧЕСКОЙ МЕДИЦИИ;</a:t>
            </a:r>
          </a:p>
          <a:p>
            <a:pPr algn="just"/>
            <a:r>
              <a:rPr lang="ru-RU" sz="1800" dirty="0"/>
              <a:t>5. Фонд развития социальной сферы «Содействие»;</a:t>
            </a:r>
          </a:p>
          <a:p>
            <a:pPr algn="just"/>
            <a:r>
              <a:rPr lang="ru-RU" sz="1800" dirty="0"/>
              <a:t>6. Ассоциация «Байкальская федерация скандинавской ходьбы;</a:t>
            </a:r>
          </a:p>
          <a:p>
            <a:pPr algn="just"/>
            <a:r>
              <a:rPr lang="ru-RU" sz="1800" dirty="0"/>
              <a:t>7. Профессиональное образовательное учреждение "Иркутская объединенная техническая школа Общероссийской общественно-государственной организации "Добровольное общество содействия армии, авиации и флоту России";</a:t>
            </a:r>
          </a:p>
          <a:p>
            <a:pPr algn="just"/>
            <a:r>
              <a:rPr lang="ru-RU" sz="1800" dirty="0"/>
              <a:t>8. Ангарская городская организация Иркутской областной организации Общероссийской общественной организации «Всероссийской общество инвалидов».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0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3"/>
            <a:ext cx="91440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3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125538"/>
            <a:ext cx="7847012" cy="218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 НКО </a:t>
            </a:r>
            <a:r>
              <a:rPr lang="en-US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исполнители общественно полезных услуг</a:t>
            </a:r>
            <a:b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ИОПУ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26188"/>
            <a:ext cx="9144000" cy="5032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endParaRPr lang="en-US" altLang="ru-RU" sz="1500" b="1" i="1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endParaRPr lang="ru-RU" altLang="ru-RU" sz="1500" b="1" i="1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ru-RU" altLang="ru-RU" sz="1500" b="1" i="1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860800"/>
            <a:ext cx="464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Методическая и правовая помощь Правительства Российской Федерации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algn="just">
              <a:defRPr/>
            </a:pPr>
            <a:r>
              <a:rPr lang="ru-RU" sz="2000" b="1" dirty="0" smtClean="0"/>
              <a:t>Комплекс </a:t>
            </a:r>
            <a:r>
              <a:rPr lang="ru-RU" sz="2000" b="1" dirty="0"/>
              <a:t>мер</a:t>
            </a:r>
            <a:r>
              <a:rPr lang="ru-RU" sz="2000" dirty="0"/>
              <a:t>, направленных на обеспечение </a:t>
            </a:r>
            <a:r>
              <a:rPr lang="ru-RU" sz="2000" b="1" dirty="0"/>
              <a:t>поэтапного доступа </a:t>
            </a:r>
            <a:r>
              <a:rPr lang="ru-RU" sz="2000" dirty="0"/>
              <a:t>социально ориентированных некоммерческих организаций, осуществляющих деятельность в социальной сфере </a:t>
            </a:r>
            <a:r>
              <a:rPr lang="ru-RU" sz="2000" b="1" dirty="0"/>
              <a:t>к бюджетным средствам</a:t>
            </a:r>
            <a:r>
              <a:rPr lang="ru-RU" sz="2000" dirty="0"/>
              <a:t>, выделяемым на предоставление социальных услуг населению на 2016 - 2020 </a:t>
            </a:r>
            <a:r>
              <a:rPr lang="ru-RU" sz="2000" dirty="0" smtClean="0"/>
              <a:t>годы, утв. </a:t>
            </a:r>
            <a:r>
              <a:rPr lang="ru-RU" sz="2000" b="1" dirty="0"/>
              <a:t>поручением Правительства </a:t>
            </a:r>
            <a:r>
              <a:rPr lang="ru-RU" sz="2000" b="1" dirty="0" smtClean="0"/>
              <a:t>РФ</a:t>
            </a:r>
            <a:r>
              <a:rPr lang="ru-RU" sz="2000" dirty="0" smtClean="0"/>
              <a:t> </a:t>
            </a:r>
            <a:r>
              <a:rPr lang="ru-RU" sz="2000" b="1" dirty="0" smtClean="0"/>
              <a:t>от </a:t>
            </a:r>
            <a:r>
              <a:rPr lang="ru-RU" sz="2000" b="1" dirty="0"/>
              <a:t>23 мая 2016 г. </a:t>
            </a:r>
            <a:r>
              <a:rPr lang="ru-RU" sz="2000" b="1" dirty="0" smtClean="0"/>
              <a:t>№ 3468п-П44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b="1" dirty="0"/>
              <a:t>Распоряжение Правительства РФ от 08.06.2016 N 1144-р</a:t>
            </a:r>
          </a:p>
          <a:p>
            <a:pPr marL="0" indent="0" algn="just">
              <a:buNone/>
              <a:defRPr/>
            </a:pPr>
            <a:r>
              <a:rPr lang="ru-RU" sz="2000" dirty="0" smtClean="0"/>
              <a:t>      «Об </a:t>
            </a:r>
            <a:r>
              <a:rPr lang="ru-RU" sz="2000" dirty="0"/>
              <a:t>утверждении плана мероприятий </a:t>
            </a:r>
            <a:r>
              <a:rPr lang="ru-RU" sz="2000" b="1" dirty="0" smtClean="0"/>
              <a:t>(«дорожной карты»)                   </a:t>
            </a:r>
            <a:r>
              <a:rPr lang="ru-RU" sz="2000" dirty="0" smtClean="0"/>
              <a:t>«</a:t>
            </a:r>
            <a:r>
              <a:rPr lang="ru-RU" sz="2000" b="1" dirty="0" smtClean="0"/>
              <a:t>Поддержка </a:t>
            </a:r>
            <a:r>
              <a:rPr lang="ru-RU" sz="2000" b="1" dirty="0"/>
              <a:t>доступа</a:t>
            </a:r>
            <a:r>
              <a:rPr lang="ru-RU" sz="2000" dirty="0"/>
              <a:t> негосударственных организаций к предоставлению услуг в социальной </a:t>
            </a:r>
            <a:r>
              <a:rPr lang="ru-RU" sz="2000" dirty="0" smtClean="0"/>
              <a:t>сфере»</a:t>
            </a:r>
            <a:endParaRPr lang="ru-RU" sz="2000" dirty="0"/>
          </a:p>
          <a:p>
            <a:pPr algn="just">
              <a:defRPr/>
            </a:pPr>
            <a:endParaRPr lang="ru-RU" sz="2000" dirty="0"/>
          </a:p>
          <a:p>
            <a:pPr marL="0" indent="0" algn="just">
              <a:buFont typeface="Arial" charset="0"/>
              <a:buNone/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u="sng" smtClean="0">
                <a:solidFill>
                  <a:schemeClr val="tx1"/>
                </a:solidFill>
              </a:rPr>
              <a:t>Министерство экономического развития РФ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u="sng" smtClean="0">
                <a:solidFill>
                  <a:schemeClr val="tx1"/>
                </a:solidFill>
              </a:rPr>
              <a:t>Осуществляет методическую помощь в организации работы по развитию и поддержке СО НКО, в том числе по разработке правовых актов (административного регламента по предоставлению госуслуги по выдаче заключения о с</a:t>
            </a:r>
            <a:r>
              <a:rPr lang="ru-RU" altLang="ru-RU" sz="2000" u="sng" smtClean="0">
                <a:solidFill>
                  <a:srgbClr val="000000"/>
                </a:solidFill>
              </a:rPr>
              <a:t>оответствии качества оказываемых организацией общественно полезных услуг установленным критериям)</a:t>
            </a:r>
            <a:endParaRPr lang="ru-RU" altLang="ru-RU" sz="2000" u="sng" smtClean="0">
              <a:solidFill>
                <a:schemeClr val="tx1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2000" u="sng" smtClean="0">
              <a:solidFill>
                <a:schemeClr val="tx1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400" u="sng" smtClean="0">
                <a:solidFill>
                  <a:schemeClr val="tx1"/>
                </a:solidFill>
              </a:rPr>
              <a:t>Портал единой автоматизированной информационной системы поддержки СО НКО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u="sng" smtClean="0">
                <a:solidFill>
                  <a:schemeClr val="hlink"/>
                </a:solidFill>
              </a:rPr>
              <a:t>Адрес: http://nko.economy.gov.ru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МЕТОДИЧЕСКИЕ МАТЕРИАЛЫ МИНЭКОНОМРАЗВИТИЯ РФ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852988"/>
          </a:xfr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defRPr/>
            </a:pPr>
            <a:r>
              <a:rPr lang="ru-RU" sz="1800" dirty="0" smtClean="0"/>
              <a:t>«Методические </a:t>
            </a:r>
            <a:r>
              <a:rPr lang="ru-RU" sz="1800" dirty="0"/>
              <a:t>материалы по организации пилотных проектов по </a:t>
            </a:r>
            <a:r>
              <a:rPr lang="ru-RU" sz="1800" dirty="0" smtClean="0"/>
              <a:t>обеспечению доступа негосударственных организаций к предоставлению услуг в социальной сфере»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(утв. Минэкономразвития России 29.11.2016)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smtClean="0"/>
              <a:t>«Методические </a:t>
            </a:r>
            <a:r>
              <a:rPr lang="ru-RU" sz="1800" dirty="0"/>
              <a:t>материалы по разработке комплексного плана субъекта Российской Федерации по обеспечению поэтапного доступа социально ориентированных некоммерческих организаций, осуществляющих деятельность в социальной сфере, к бюджетным средствам, выделяемым на предоставление социальных услуг </a:t>
            </a:r>
            <a:r>
              <a:rPr lang="ru-RU" sz="1800" dirty="0" smtClean="0"/>
              <a:t>населению»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(утв. Минэкономразвития России)</a:t>
            </a:r>
          </a:p>
          <a:p>
            <a:pPr algn="just"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/>
              <a:t>&lt;Письмо&gt; Минэкономразвития России от 29.11.2016 N 36550-ОФ/Д01и</a:t>
            </a:r>
            <a:br>
              <a:rPr lang="ru-RU" sz="1800" dirty="0"/>
            </a:br>
            <a:r>
              <a:rPr lang="ru-RU" sz="1800" dirty="0" smtClean="0"/>
              <a:t>«О </a:t>
            </a:r>
            <a:r>
              <a:rPr lang="ru-RU" sz="1800" dirty="0"/>
              <a:t>методических материалах по привлечению и организации добровольцев и добровольческих организаций государственными и муниципальными </a:t>
            </a:r>
            <a:r>
              <a:rPr lang="ru-RU" sz="1800" dirty="0" smtClean="0"/>
              <a:t>учреждениями»</a:t>
            </a:r>
            <a:endParaRPr lang="ru-RU" sz="1800" dirty="0"/>
          </a:p>
          <a:p>
            <a:pPr algn="just">
              <a:defRPr/>
            </a:pPr>
            <a:endParaRPr lang="ru-RU" sz="1800" dirty="0"/>
          </a:p>
          <a:p>
            <a:pPr marL="0" indent="0" algn="just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50"/>
            <a:ext cx="91440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Нормативные правовые акты Алтайского края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924425"/>
          </a:xfr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algn="just">
              <a:defRPr/>
            </a:pPr>
            <a:r>
              <a:rPr lang="ru-RU" sz="2000" b="1" dirty="0"/>
              <a:t>Распоряжение Администрации Алтайского края от 17.11.2016 N 319-р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/>
              <a:t>«Об </a:t>
            </a:r>
            <a:r>
              <a:rPr lang="ru-RU" sz="2000" dirty="0"/>
              <a:t>утверждении </a:t>
            </a:r>
            <a:r>
              <a:rPr lang="ru-RU" sz="2000" b="1" dirty="0"/>
              <a:t>комплексного плана </a:t>
            </a:r>
            <a:r>
              <a:rPr lang="ru-RU" sz="2000" dirty="0"/>
              <a:t>мероприятий Алтайского края по обеспечению организаций, осуществляющих деятельность в социальной сфере, к бюджетным средствам, выделяемым на предоставление социальных услуг населению, на 2016 - 2020 годы</a:t>
            </a:r>
            <a:r>
              <a:rPr lang="ru-RU" sz="2000" dirty="0" smtClean="0"/>
              <a:t>&gt;(ред. от 20.04.2018)</a:t>
            </a:r>
          </a:p>
          <a:p>
            <a:pPr algn="just">
              <a:defRPr/>
            </a:pPr>
            <a:r>
              <a:rPr lang="ru-RU" sz="2000" b="1" dirty="0" smtClean="0"/>
              <a:t>Постановление </a:t>
            </a:r>
            <a:r>
              <a:rPr lang="ru-RU" sz="2000" b="1" dirty="0"/>
              <a:t>Администрации Алтайского края от 11.11.2016 N 379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/>
              <a:t>«О </a:t>
            </a:r>
            <a:r>
              <a:rPr lang="ru-RU" sz="2000" b="1" dirty="0"/>
              <a:t>Координационном совете </a:t>
            </a:r>
            <a:r>
              <a:rPr lang="ru-RU" sz="2000" dirty="0"/>
              <a:t>по обеспечению доступа негосударственных организаций к предоставлению социальных услуг населению в Алтайском </a:t>
            </a:r>
            <a:r>
              <a:rPr lang="ru-RU" sz="2000" dirty="0" smtClean="0"/>
              <a:t>крае» (ред. от 27.04.2017)</a:t>
            </a:r>
          </a:p>
          <a:p>
            <a:pPr algn="just">
              <a:defRPr/>
            </a:pPr>
            <a:r>
              <a:rPr lang="ru-RU" sz="2000" b="1" dirty="0"/>
              <a:t>Постановление Правительства Алтайского края от 27.10.2017 N 380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/>
              <a:t>"</a:t>
            </a:r>
            <a:r>
              <a:rPr lang="ru-RU" sz="2000" dirty="0"/>
              <a:t>Об утверждении </a:t>
            </a:r>
            <a:r>
              <a:rPr lang="ru-RU" sz="2000" b="1" dirty="0"/>
              <a:t>порядка определения объема </a:t>
            </a:r>
            <a:r>
              <a:rPr lang="ru-RU" sz="2000" dirty="0"/>
              <a:t>и предоставления из краевого бюджета </a:t>
            </a:r>
            <a:r>
              <a:rPr lang="ru-RU" sz="2000" b="1" dirty="0"/>
              <a:t>субсидий</a:t>
            </a:r>
            <a:r>
              <a:rPr lang="ru-RU" sz="2000" dirty="0"/>
              <a:t> социально ориентированным некоммерческим организациям на предоставление гражданам социальных услуг</a:t>
            </a:r>
            <a:r>
              <a:rPr lang="ru-RU" sz="2000" dirty="0" smtClean="0"/>
              <a:t>"(ред. от 09.04.2019)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0"/>
            <a:ext cx="737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B5A6CA">
                  <a:tint val="66000"/>
                  <a:satMod val="160000"/>
                </a:srgbClr>
              </a:gs>
              <a:gs pos="50000">
                <a:srgbClr val="B5A6CA">
                  <a:tint val="44500"/>
                  <a:satMod val="160000"/>
                </a:srgbClr>
              </a:gs>
              <a:gs pos="100000">
                <a:srgbClr val="B5A6C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sz="2400" b="1" dirty="0" smtClean="0"/>
              <a:t>Проблемные вопросы, оказывающие негативное воздействие на развитие сферы деятельности СО НКО ИОПУ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B5A6CA">
                  <a:tint val="66000"/>
                  <a:satMod val="160000"/>
                </a:srgbClr>
              </a:gs>
              <a:gs pos="50000">
                <a:srgbClr val="B5A6CA">
                  <a:tint val="44500"/>
                  <a:satMod val="160000"/>
                </a:srgbClr>
              </a:gs>
              <a:gs pos="100000">
                <a:srgbClr val="B5A6C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just"/>
            <a:r>
              <a:rPr lang="ru-RU" sz="2400" dirty="0" smtClean="0"/>
              <a:t>отсутствие  </a:t>
            </a:r>
            <a:r>
              <a:rPr lang="ru-RU" sz="2400" dirty="0"/>
              <a:t>административных регламентов по предоставлению соответствующих государственных услуг органами исполнительной власти </a:t>
            </a:r>
            <a:r>
              <a:rPr lang="ru-RU" sz="2400" dirty="0" smtClean="0"/>
              <a:t>края</a:t>
            </a:r>
          </a:p>
          <a:p>
            <a:pPr algn="just"/>
            <a:r>
              <a:rPr lang="ru-RU" sz="2400" dirty="0" smtClean="0"/>
              <a:t>отсутствие </a:t>
            </a:r>
            <a:r>
              <a:rPr lang="ru-RU" sz="2400" dirty="0"/>
              <a:t>закрепленного в нормативных правовых актах края механизма приоритетного доступа СО НКО, имеющих статус исполнителей общественно полезных услуг, к бюджетным средствам, выделяемым на поддержку СО НКО, в том числе в виде грантов, иной финансовой, а также имущественной и информационной </a:t>
            </a:r>
            <a:r>
              <a:rPr lang="ru-RU" sz="2400" dirty="0" smtClean="0"/>
              <a:t>поддержки</a:t>
            </a:r>
          </a:p>
          <a:p>
            <a:pPr algn="just"/>
            <a:r>
              <a:rPr lang="ru-RU" sz="2400" dirty="0" smtClean="0"/>
              <a:t>Недостаточная информационно-разъяснительная работа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449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B5A6CA">
                  <a:tint val="66000"/>
                  <a:satMod val="160000"/>
                </a:srgbClr>
              </a:gs>
              <a:gs pos="50000">
                <a:srgbClr val="B5A6CA">
                  <a:tint val="44500"/>
                  <a:satMod val="160000"/>
                </a:srgbClr>
              </a:gs>
              <a:gs pos="100000">
                <a:srgbClr val="B5A6C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sz="2000" b="1" dirty="0" smtClean="0"/>
              <a:t>Рекомендации для Управления Минюста России по Алтайскому краю по активизации работы (проект решения Координационного совета)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  <a:gradFill flip="none" rotWithShape="1">
            <a:gsLst>
              <a:gs pos="0">
                <a:srgbClr val="B5A6CA">
                  <a:tint val="66000"/>
                  <a:satMod val="160000"/>
                </a:srgbClr>
              </a:gs>
              <a:gs pos="50000">
                <a:srgbClr val="B5A6CA">
                  <a:tint val="44500"/>
                  <a:satMod val="160000"/>
                </a:srgbClr>
              </a:gs>
              <a:gs pos="100000">
                <a:srgbClr val="B5A6C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just"/>
            <a:r>
              <a:rPr lang="ru-RU" sz="1800" dirty="0"/>
              <a:t>2.1. Оказывать содействие гражданам в создании социально ориентированных некоммерческих организаций, основной целью которых является оказание общественно полезных услуг.</a:t>
            </a:r>
          </a:p>
          <a:p>
            <a:pPr marL="0" indent="0" algn="just">
              <a:buNone/>
            </a:pPr>
            <a:r>
              <a:rPr lang="ru-RU" sz="1800" dirty="0" smtClean="0"/>
              <a:t>	Срок </a:t>
            </a:r>
            <a:r>
              <a:rPr lang="ru-RU" sz="1800" dirty="0"/>
              <a:t>– постоянно (срок для снятия с контроля - до 31.12.2019).</a:t>
            </a:r>
          </a:p>
          <a:p>
            <a:pPr algn="just"/>
            <a:r>
              <a:rPr lang="ru-RU" sz="1800" dirty="0" smtClean="0"/>
              <a:t>2.2</a:t>
            </a:r>
            <a:r>
              <a:rPr lang="ru-RU" sz="1800" dirty="0"/>
              <a:t>. Совершенствовать систему информирования и правового просвещения некоммерческих организаций по вопросам присвоения СО НКО статуса исполнителя общественно полезных услуг (в формах поведения семинаров с НКО, участия в мероприятиях по вопросам деятельности НКО, размещения информации на официальных Интернет-сайтах, СМИ, на радио и т.п.).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Срок </a:t>
            </a:r>
            <a:r>
              <a:rPr lang="ru-RU" sz="1800" dirty="0"/>
              <a:t>– до 31.12.2019.	</a:t>
            </a:r>
          </a:p>
          <a:p>
            <a:pPr algn="just"/>
            <a:r>
              <a:rPr lang="ru-RU" sz="1800" dirty="0"/>
              <a:t>	2.3. При поддержке Ассоциации «Сибирский центр социальных технологий» (ресурсный центр СО НКО Алтайского края) разработать тематическую памятку  о порядке включения в реестр СО НКО исполнителей общественно полезных услуг для вручения представителям некоммерческих организаций при обращении в Управление по вопросам регистрации и контроля. </a:t>
            </a:r>
          </a:p>
          <a:p>
            <a:pPr marL="0" indent="0" algn="just">
              <a:buNone/>
            </a:pPr>
            <a:r>
              <a:rPr lang="ru-RU" sz="1800" dirty="0"/>
              <a:t>	Срок – до 01.06.2019.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8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sz="2000" b="1" dirty="0"/>
              <a:t>Р</a:t>
            </a:r>
            <a:r>
              <a:rPr lang="ru-RU" sz="2000" b="1" dirty="0" smtClean="0"/>
              <a:t>екомендации уполномоченным ОИВ Алтайского края по </a:t>
            </a:r>
            <a:r>
              <a:rPr lang="ru-RU" sz="2000" b="1" dirty="0"/>
              <a:t>активизации </a:t>
            </a:r>
            <a:r>
              <a:rPr lang="ru-RU" sz="2000" b="1" dirty="0" smtClean="0"/>
              <a:t>работы (проект решения Координационного совета)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B5A6CA">
                  <a:tint val="66000"/>
                  <a:satMod val="160000"/>
                </a:srgbClr>
              </a:gs>
              <a:gs pos="50000">
                <a:srgbClr val="B5A6CA">
                  <a:tint val="44500"/>
                  <a:satMod val="160000"/>
                </a:srgbClr>
              </a:gs>
              <a:gs pos="100000">
                <a:srgbClr val="B5A6C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just"/>
            <a:r>
              <a:rPr lang="ru-RU" sz="1800" dirty="0" smtClean="0"/>
              <a:t>3.1 разработать </a:t>
            </a:r>
            <a:r>
              <a:rPr lang="ru-RU" sz="1800" dirty="0"/>
              <a:t>и принять соответствующие нормативные правовые акты, предусматривающие предоставление приоритетных мер поддержки социально ориентированным некоммерческим организациям, имеющим статус исполнителей общественно полезных услуг.</a:t>
            </a:r>
          </a:p>
          <a:p>
            <a:pPr marL="0" indent="0" algn="just">
              <a:buNone/>
            </a:pPr>
            <a:r>
              <a:rPr lang="ru-RU" sz="1800" dirty="0" smtClean="0"/>
              <a:t>	Срок </a:t>
            </a:r>
            <a:r>
              <a:rPr lang="ru-RU" sz="1800" dirty="0"/>
              <a:t>– до 31.12.2019.</a:t>
            </a:r>
          </a:p>
          <a:p>
            <a:pPr algn="just"/>
            <a:r>
              <a:rPr lang="ru-RU" sz="1800" dirty="0"/>
              <a:t>3.2 разработать и принять административные регламенты предоставления государственных услуг по оценке качества оказываемых социально ориентированными некоммерческими организациями общественно полезных услуг в установленных сферах деятельности.</a:t>
            </a:r>
          </a:p>
          <a:p>
            <a:pPr marL="0" indent="0" algn="just">
              <a:buNone/>
            </a:pPr>
            <a:r>
              <a:rPr lang="ru-RU" sz="1800" dirty="0" smtClean="0"/>
              <a:t>	Срок </a:t>
            </a:r>
            <a:r>
              <a:rPr lang="ru-RU" sz="1800" dirty="0"/>
              <a:t>– до 31.12.2019.</a:t>
            </a:r>
          </a:p>
          <a:p>
            <a:pPr algn="just"/>
            <a:r>
              <a:rPr lang="ru-RU" sz="1800" dirty="0"/>
              <a:t>3.3 совместно с Ассоциацией «Сибирский центр социальных технологий» (ресурсный центр СО НКО Алтайского края) проводить информационно-разъяснительную работу по вопросам приоритетной поддержки деятельности СО НКО, имеющих статус исполнителей общественно полезных услуг.</a:t>
            </a:r>
          </a:p>
          <a:p>
            <a:pPr marL="0" indent="0" algn="just">
              <a:buNone/>
            </a:pPr>
            <a:r>
              <a:rPr lang="ru-RU" sz="1800" dirty="0" smtClean="0"/>
              <a:t>	Срок </a:t>
            </a:r>
            <a:r>
              <a:rPr lang="ru-RU" sz="1800" dirty="0"/>
              <a:t>– постоянно (контрольный срок – до 31.12.2019).</a:t>
            </a:r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r>
              <a:rPr lang="ru-RU" sz="1800" b="1" dirty="0"/>
              <a:t> 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8864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75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b="1" i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b="1" i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b="1" i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i="1" dirty="0" smtClean="0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2827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введения для СО НКО статуса </a:t>
            </a:r>
            <a:b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исполнителя общественно полезных услуг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838" y="1916113"/>
            <a:ext cx="7573962" cy="45370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/>
              <a:t>«Для НКО, которые зарекомендовали себя как безупречные партнеры государства, будет установлен правовой статус "некоммерческая организация - исполнитель общественно-полезных услуг", предоставлен ряд льгот и преференций.</a:t>
            </a:r>
            <a:r>
              <a:rPr lang="ru-RU" sz="6000" dirty="0" smtClean="0"/>
              <a:t> И наконец, считаю правильным поэтапно направлять некоммерческим организациям до 10 процентов средств региональных и муниципальных социальных программ, чтобы НКО могли участвовать в оказании социальных услуг, которые финансируются за счет бюджетов. Мы исходим из того, что мы хорошо с вами знаем действующее законодательство, мы ничего не навязываем, но я прошу руководителей регионов и муниципалитетов учитывать это в своей работе.»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Послание Президента РФ</a:t>
            </a:r>
            <a:b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Федеральному Собранию РФ от 3 декабря 2015 г.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 smtClean="0"/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>«</a:t>
            </a:r>
            <a:r>
              <a:rPr lang="ru-RU" sz="6000" dirty="0"/>
              <a:t>Необходимо оказать всестороннюю помощь и социально ориентированным некоммерческим организациям. Основные решения здесь уже приняты. Со следующего года для некоммерческих организаций, имеющих соответствующий опыт, открываются возможности, открывается доступ к оказанию социальных услуг, которые финансируются за счет бюджета.»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Послание </a:t>
            </a: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</a:rPr>
              <a:t>Президента РФ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</a:rPr>
              <a:t>Федеральному Собранию Р Ф от 1 декабря 2016 г.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/>
          </a:p>
        </p:txBody>
      </p:sp>
      <p:pic>
        <p:nvPicPr>
          <p:cNvPr id="4100" name="Picture 5" descr="C:\Users\1562\AppData\Local\Microsoft\Windows\Temporary Internet Files\Content.IE5\8QVJAOCQ\200px-Coat_of_Arms_of_the_Russian_Federation_2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916113"/>
            <a:ext cx="920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 НКО, претендующим на присвоение статуса ИОПУ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3" y="1484313"/>
            <a:ext cx="9113837" cy="5359400"/>
          </a:xfr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Исполнителем общественно полезных услуг может быть признана социально ориентированная некоммерческая организация, которая отвечает следующим требованиям: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000" dirty="0" smtClean="0"/>
              <a:t>на </a:t>
            </a:r>
            <a:r>
              <a:rPr lang="ru-RU" sz="2000" dirty="0"/>
              <a:t>протяжении одного года и более оказывает общественно полезные услуги надлежащего качества</a:t>
            </a:r>
            <a:r>
              <a:rPr lang="ru-RU" sz="2000" dirty="0" smtClean="0"/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2</a:t>
            </a:r>
            <a:r>
              <a:rPr lang="ru-RU" sz="2000" dirty="0"/>
              <a:t>) не является НКО, выполняющей функции иностранного агента</a:t>
            </a:r>
            <a:r>
              <a:rPr lang="ru-RU" sz="2000" dirty="0" smtClean="0"/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3</a:t>
            </a:r>
            <a:r>
              <a:rPr lang="ru-RU" sz="2000" dirty="0"/>
              <a:t>) не имеет задолженности по налогам и сборам, иным, предусмотренным законодательством Российской Федерации, обязательным платежам (например, платежи во внебюджетные фонды).</a:t>
            </a:r>
            <a:endParaRPr lang="en-US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>
                <a:solidFill>
                  <a:srgbClr val="FF0000"/>
                </a:solidFill>
              </a:rPr>
              <a:t>Кроме того, услуги, оказываемы НКО должны соответствовать критериям оценки качества (постановление Правительства РФ от 27 октября 2016 г. № 1096).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НОРМАТИВНОЕ РЕГУЛИРОВАНИЕ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5229225"/>
          </a:xfr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	</a:t>
            </a:r>
            <a:r>
              <a:rPr lang="ru-RU" altLang="ru-RU" sz="2000" dirty="0" smtClean="0">
                <a:solidFill>
                  <a:srgbClr val="000000"/>
                </a:solidFill>
              </a:rPr>
              <a:t>Федеральный закон от 12 января 1996 г. № 7-ФЗ «О некоммерческих организациях» в ред. от 03.07.2016 № 287-ФЗ  (статьи 2, 31.1 , 31.4);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0000"/>
                </a:solidFill>
              </a:rPr>
              <a:t>           Указ Президента РФ от 8 августа 2016 г. № 398 «Об утверждении приоритетных направлений деятельности в сфере оказания общественно полезных услуг» (в ред. от 01.07.2017);</a:t>
            </a:r>
          </a:p>
          <a:p>
            <a:pPr eaLnBrk="1" hangingPunct="1"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0000"/>
                </a:solidFill>
              </a:rPr>
              <a:t>          постановление Правительства РФ от 27 октября 2016 г. № 1096 «Об утверждении перечня общественно полезных услуг и критериев оценки качества их оказания» (в ред. от 27.07.2017);</a:t>
            </a:r>
          </a:p>
          <a:p>
            <a:pPr eaLnBrk="1" hangingPunct="1"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0000"/>
                </a:solidFill>
              </a:rPr>
              <a:t>          постановление Правительства РФ от 26 января 2017 г. № 89 «О реестре некоммерческих организаций - исполнителей общественно полезных услуг» (в ред. от 24.01.2018) 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064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 полезные услуги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4721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Перечень общественно полезных услуг утвержден постановлением Правительства Российской Федерации от 27 октября 2016 года № 1096.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b="1" smtClean="0">
                <a:solidFill>
                  <a:srgbClr val="77933C"/>
                </a:solidFill>
              </a:rPr>
              <a:t>Это 21 приоритетное направление деятельности по оказанию  общественно полезных услуг в сферах: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                                                 социального обслуживания;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                                                 образования;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                                                 здравоохранения;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                                                 культуры;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                                                 физической культуры и спорта;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                                                 дополнительного образования сотрудников и  добровольцев СО НКО с целью повышения качества предоставления услуг;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800" smtClean="0">
                <a:solidFill>
                  <a:srgbClr val="000000"/>
                </a:solidFill>
              </a:rPr>
              <a:t>	                               развития межнационального сотрудничества, </a:t>
            </a:r>
            <a:r>
              <a:rPr lang="ru-RU" altLang="ru-RU" sz="1800" smtClean="0">
                <a:solidFill>
                  <a:schemeClr val="tx1"/>
                </a:solidFill>
              </a:rPr>
              <a:t>сохранения и защиты самобытности, культуры, языков и традиций народов Российской Федерации, социальной и культурной адаптации и интеграции мигрантов.      </a:t>
            </a:r>
            <a:endParaRPr lang="ru-RU" altLang="ru-RU" sz="1800" smtClean="0">
              <a:solidFill>
                <a:srgbClr val="00000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r>
              <a:rPr lang="ru-RU" altLang="ru-RU" sz="1800" b="1" smtClean="0">
                <a:solidFill>
                  <a:srgbClr val="000000"/>
                </a:solidFill>
              </a:rPr>
              <a:t> </a:t>
            </a:r>
            <a:r>
              <a:rPr lang="ru-RU" altLang="ru-RU" sz="1600" i="1" smtClean="0">
                <a:solidFill>
                  <a:srgbClr val="000000"/>
                </a:solidFill>
              </a:rPr>
              <a:t>При оказании услуг, включенных в перечень общественно полезных услуг, являющихся государственными (муниципальными) услугами, применяется их детализация, соответствующая содержанию таких услуг, включенных в базовый (отраслевой) перечень государственных и муниципальных услуг и работ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1600" b="1" i="1" smtClean="0">
                <a:solidFill>
                  <a:srgbClr val="000000"/>
                </a:solidFill>
              </a:rPr>
              <a:t>Базовые (отраслевые) перечни размещены на сайте: </a:t>
            </a:r>
            <a:r>
              <a:rPr lang="en-US" altLang="ru-RU" sz="1600" b="1" i="1" smtClean="0">
                <a:solidFill>
                  <a:srgbClr val="000000"/>
                </a:solidFill>
                <a:hlinkClick r:id="rId2" invalidUrl="http:///"/>
              </a:rPr>
              <a:t>http://</a:t>
            </a:r>
            <a:r>
              <a:rPr lang="en-US" altLang="ru-RU" sz="1600" b="1" i="1" smtClean="0">
                <a:solidFill>
                  <a:srgbClr val="000000"/>
                </a:solidFill>
                <a:hlinkClick r:id="rId3"/>
              </a:rPr>
              <a:t>www.bus.gov.ru</a:t>
            </a:r>
            <a:endParaRPr lang="ru-RU" altLang="ru-RU" sz="1600" b="1" i="1" smtClean="0">
              <a:solidFill>
                <a:srgbClr val="00000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sz="1600" b="1" smtClean="0">
              <a:solidFill>
                <a:srgbClr val="00000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sz="180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sz="3000" smtClean="0">
              <a:solidFill>
                <a:srgbClr val="000000"/>
              </a:solidFill>
            </a:endParaRPr>
          </a:p>
        </p:txBody>
      </p:sp>
      <p:pic>
        <p:nvPicPr>
          <p:cNvPr id="7172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082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3382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37063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Минюст России с заявлением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признании некоммерческой организации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ИОПУ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557338"/>
            <a:ext cx="8362950" cy="4968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altLang="ru-RU" sz="2000" dirty="0" smtClean="0">
                <a:solidFill>
                  <a:srgbClr val="000000"/>
                </a:solidFill>
              </a:rPr>
              <a:t>Решение о признании некоммерческой организации исполнителем общественно полезных услуг принимает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Министерство юстиции Российской Федерации или его территориальный орган </a:t>
            </a:r>
            <a:r>
              <a:rPr lang="ru-RU" altLang="ru-RU" sz="2000" dirty="0" smtClean="0">
                <a:solidFill>
                  <a:srgbClr val="000000"/>
                </a:solidFill>
              </a:rPr>
              <a:t>в соответствии с </a:t>
            </a:r>
            <a:r>
              <a:rPr lang="ru-RU" sz="2000" b="1" dirty="0" smtClean="0"/>
              <a:t>Административным регламентом </a:t>
            </a:r>
            <a:r>
              <a:rPr lang="ru-RU" sz="2000" dirty="0"/>
              <a:t>Министерства юстиции Российской Федерации по предоставлению государственной услуги по принятию решения о признании социально ориентированной некоммерческой организации исполнителем общественно полезных </a:t>
            </a:r>
            <a:r>
              <a:rPr lang="ru-RU" sz="2000" dirty="0" smtClean="0"/>
              <a:t>услуг, утвержденным </a:t>
            </a:r>
            <a:r>
              <a:rPr lang="ru-RU" sz="2000" b="1" dirty="0" smtClean="0"/>
              <a:t>Приказом Минюста России от 29.12.2018 № 313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 </a:t>
            </a:r>
            <a:r>
              <a:rPr lang="ru-RU" altLang="ru-RU" sz="2000" dirty="0" smtClean="0">
                <a:solidFill>
                  <a:srgbClr val="FF0000"/>
                </a:solidFill>
              </a:rPr>
              <a:t>С заявлением </a:t>
            </a:r>
            <a:r>
              <a:rPr lang="ru-RU" altLang="ru-RU" sz="2000" dirty="0" smtClean="0">
                <a:solidFill>
                  <a:srgbClr val="000000"/>
                </a:solidFill>
              </a:rPr>
              <a:t>о признании организации исполнителем общественно полезных услуг </a:t>
            </a:r>
            <a:r>
              <a:rPr lang="ru-RU" altLang="ru-RU" sz="2000" dirty="0" smtClean="0">
                <a:solidFill>
                  <a:srgbClr val="FF0000"/>
                </a:solidFill>
              </a:rPr>
              <a:t>можно обратиться в Минюст России в соответствии с компетенцией или в его территориальный орган по месту нахождения организации.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1800" b="1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836613"/>
            <a:ext cx="7092950" cy="483235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altLang="ru-RU" sz="2000" dirty="0">
                <a:solidFill>
                  <a:srgbClr val="FF0000"/>
                </a:solidFill>
              </a:rPr>
              <a:t>Важно!</a:t>
            </a:r>
          </a:p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Минюст России принимает решения о признании исполнителями общественно полезных услуг:</a:t>
            </a:r>
          </a:p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  - общероссийских общественных организаций и движений;</a:t>
            </a:r>
          </a:p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  - Торгово-промышленной палаты Российской Федерации и торгово-промышленных палат, созданных на территории нескольких субъектов Российской Федерации;</a:t>
            </a:r>
          </a:p>
          <a:p>
            <a:pPr algn="just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  - централизованных религиозных организаций, имеющих местные религиозные организации на территории 2 и более субъектов Российской Федерации;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- религиозных организаций, образуемых централизованными религиозными организациями, имеющими местные религиозные организации на территории двух и более субъектов Российской Федерации.</a:t>
            </a:r>
          </a:p>
          <a:p>
            <a:pPr algn="just">
              <a:buFont typeface="Arial" charset="0"/>
              <a:buNone/>
              <a:defRPr/>
            </a:pPr>
            <a:endParaRPr lang="ru-RU" alt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5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Перечень документов для представления </a:t>
            </a:r>
            <a:br>
              <a:rPr lang="ru-RU" altLang="ru-RU" sz="25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5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Минюст России или его территориальный орган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362950" cy="4824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</a:rPr>
              <a:t>1)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заявление</a:t>
            </a:r>
            <a:r>
              <a:rPr lang="ru-RU" altLang="ru-RU" sz="2000" dirty="0" smtClean="0">
                <a:solidFill>
                  <a:srgbClr val="000000"/>
                </a:solidFill>
              </a:rPr>
              <a:t> о признании организации исполнителем общественно полезных услуг по форме, которая утверждена постановлением Правительства Российской Федерации от 26.01.2017 № 89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(ПРЕДСТАВЛЯЕТСЯ ОБЯЗАТЕЛЬНО)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</a:rPr>
              <a:t>2)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заключение</a:t>
            </a:r>
            <a:r>
              <a:rPr lang="ru-RU" altLang="ru-RU" sz="2000" dirty="0" smtClean="0">
                <a:solidFill>
                  <a:srgbClr val="000000"/>
                </a:solidFill>
              </a:rPr>
              <a:t> ОИВ о соответствии качества оказываемых организацией общественно полезных услуг установленным критериям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</a:rPr>
              <a:t> (ВПРАВЕ ПРЕДСТАВИТЬ)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1800" b="1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1264</Words>
  <Application>Microsoft Office PowerPoint</Application>
  <PresentationFormat>Экран (4:3)</PresentationFormat>
  <Paragraphs>145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СО НКО - исполнители общественно полезных услуг ИОПУ</vt:lpstr>
      <vt:lpstr>Предпосылки введения для СО НКО статуса  исполнителя общественно полезных услуг</vt:lpstr>
      <vt:lpstr>Требования к СО НКО, претендующим на присвоение статуса ИОПУ</vt:lpstr>
      <vt:lpstr>НОРМАТИВНОЕ РЕГУЛИРОВАНИЕ</vt:lpstr>
      <vt:lpstr>Общественно полезные услуги</vt:lpstr>
      <vt:lpstr>Обращение в Минюст России с заявлением  о признании некоммерческой организации ИОПУ</vt:lpstr>
      <vt:lpstr>Презентация PowerPoint</vt:lpstr>
      <vt:lpstr>Перечень документов для представления  в Минюст России или его территориальный орган</vt:lpstr>
      <vt:lpstr>Форма заключения о соответствии качества оказываемых СО НКО  общественно полезных услуг, утверждена Постановлением Правительства Российской Федерации от 26 января 2017 года № 89 (приложение № 2)</vt:lpstr>
      <vt:lpstr>Преимущества для СО НКО, включенной в реестр поставщиков социальных услуг</vt:lpstr>
      <vt:lpstr>Преимущества получения мер поддержки для СО НКО исполнителей общественно полезных услуг  </vt:lpstr>
      <vt:lpstr>РЕЕСТР НКО  исполнителей общественно полезных услуг</vt:lpstr>
      <vt:lpstr>Презентация PowerPoint</vt:lpstr>
      <vt:lpstr>КОЛИЧЕСТВО СО НКО, ВКЛЮЧЕННЫХ  в РЕЕСТР  ИОПУ за 2017, 2018 и 1 КВ. 2019 г.г.</vt:lpstr>
      <vt:lpstr>КОЛИЧЕСТВО СО НКО в РЕЕСТРЕ ИОПУ по Сибирскому федеральному округу</vt:lpstr>
      <vt:lpstr>СО НКО ИОПУ Иркутской области</vt:lpstr>
      <vt:lpstr>Презентация PowerPoint</vt:lpstr>
      <vt:lpstr>Презентация PowerPoint</vt:lpstr>
      <vt:lpstr>Методическая и правовая помощь Правительства Российской Федерации</vt:lpstr>
      <vt:lpstr>Презентация PowerPoint</vt:lpstr>
      <vt:lpstr>МЕТОДИЧЕСКИЕ МАТЕРИАЛЫ МИНЭКОНОМРАЗВИТИЯ РФ</vt:lpstr>
      <vt:lpstr>Презентация PowerPoint</vt:lpstr>
      <vt:lpstr>Нормативные правовые акты Алтайского края</vt:lpstr>
      <vt:lpstr>Презентация PowerPoint</vt:lpstr>
      <vt:lpstr>Проблемные вопросы, оказывающие негативное воздействие на развитие сферы деятельности СО НКО ИОПУ</vt:lpstr>
      <vt:lpstr>Рекомендации для Управления Минюста России по Алтайскому краю по активизации работы (проект решения Координационного совета)</vt:lpstr>
      <vt:lpstr>Рекомендации уполномоченным ОИВ Алтайского края по активизации работы (проект решения Координационного совета)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Мнений</dc:title>
  <dc:creator>Яковлев Олег Андреевич</dc:creator>
  <cp:lastModifiedBy>Фофанова</cp:lastModifiedBy>
  <cp:revision>147</cp:revision>
  <dcterms:created xsi:type="dcterms:W3CDTF">2017-03-01T09:24:50Z</dcterms:created>
  <dcterms:modified xsi:type="dcterms:W3CDTF">2019-04-22T08:42:49Z</dcterms:modified>
</cp:coreProperties>
</file>