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8" r:id="rId4"/>
    <p:sldId id="258" r:id="rId5"/>
    <p:sldId id="259" r:id="rId6"/>
    <p:sldId id="263" r:id="rId7"/>
    <p:sldId id="265" r:id="rId8"/>
    <p:sldId id="260" r:id="rId9"/>
    <p:sldId id="267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E8F7-7418-4185-A1B1-9D0FE93E6063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EF2DA-DADA-4232-BE37-555942F70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A456-E7C0-40B7-964D-775C4ECCF0AB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E728-0050-45E2-95A3-737E5F5F6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AE34-83C2-4E40-9988-31BF6FD31295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85E6-E4D6-4BF6-AF59-FA8F6AC2F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9865-C2E2-4D2A-8512-7BF0AB2556DE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A391-3DE8-4C72-A277-57622706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B0D2-2317-4461-A65C-1D58E6C24EBE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F19B-E8DF-436D-84AA-29053DC2C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9D31-41A8-4D71-8ED0-5F01F4181F05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796F-49A1-47FC-B24A-0E622A936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3D1A-B280-4628-831E-2900A6CEB513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A953-7915-402B-9526-70D8DC22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4CE5-8FB5-428C-A533-05B66F5BA29F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FFE9-A053-471A-AB8B-8A4E8B283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243A-C762-476B-B214-8A59E7DD075D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9FFB-7340-4DD4-9307-D5F456815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949E-D97B-4F4C-AFAF-177911998840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5641-2717-4638-80BF-AF3CF1945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155B-E491-49BC-99A2-D02B7E3D9ABB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04191-2C59-463E-8C77-C21BE4006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B030-F5DA-43E8-8378-5D5642B09A41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F55F-D75D-4824-A5D4-86E449875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B60B5-318D-4E8A-B8AE-78266B056E3F}" type="datetimeFigureOut">
              <a:rPr lang="ru-RU"/>
              <a:pPr>
                <a:defRPr/>
              </a:pPr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9490B4-7A0C-4C5E-BDD6-2A714C050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00188"/>
            <a:ext cx="8072494" cy="1857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Участие СОНКО Алтайского края </a:t>
            </a:r>
            <a:br>
              <a:rPr lang="ru-RU" dirty="0" smtClean="0"/>
            </a:br>
            <a:r>
              <a:rPr lang="ru-RU" dirty="0" smtClean="0"/>
              <a:t>в предоставлении социальных услуг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5" y="4071938"/>
            <a:ext cx="3357563" cy="1566862"/>
          </a:xfrm>
        </p:spPr>
        <p:txBody>
          <a:bodyPr rtlCol="0">
            <a:normAutofit fontScale="5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заместитель министра социальной защиты Алтайского края, начальник управления по социальной политике,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Беседина Ирина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4144169" y="4714081"/>
            <a:ext cx="11430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5"/>
          <p:cNvSpPr txBox="1"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Arial Narrow" pitchFamily="34" charset="0"/>
              </a:rPr>
              <a:t>Развитие «серебряного» волонтерства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813" y="1214438"/>
            <a:ext cx="4071937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Создан региональный центр «серебряного» добровольчества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38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добровольческих отрядов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1500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«серебряных» волонтеров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1042988" y="908050"/>
            <a:ext cx="7215187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1" descr="x:\фото мероприятий\2019 Мероприятия\02 - февраль\20 - Серебряные волонтеры\отбор\IMG_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928688"/>
            <a:ext cx="26511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92500" y="4149725"/>
            <a:ext cx="5651500" cy="2197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В программе Форума: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	уроки социального проектирования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	экспозиция лучших добровольческих 	проектов и достижений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	обучение работе на сайте 	«Добровольцы России»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36513" y="908050"/>
            <a:ext cx="1081088" cy="3571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2018 год</a:t>
            </a:r>
            <a:endParaRPr lang="ru-RU" altLang="ru-RU" sz="140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924175"/>
            <a:ext cx="1081088" cy="3794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2019 год</a:t>
            </a:r>
            <a:endParaRPr lang="ru-RU" altLang="ru-RU" sz="140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63" y="2924175"/>
            <a:ext cx="7786687" cy="376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Краевой форум «серебряных» волонтеров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3357563"/>
            <a:ext cx="623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Развитие лучших добровольческих практик в Алтайском крае </a:t>
            </a:r>
          </a:p>
        </p:txBody>
      </p:sp>
      <p:pic>
        <p:nvPicPr>
          <p:cNvPr id="18443" name="Picture 1" descr="q: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118268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" descr="https://flyyadley.com/wp-content/uploads/2017/09/blue-bullet-300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5815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" descr="https://flyyadley.com/wp-content/uploads/2017/09/blue-bullet-300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000636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" descr="https://flyyadley.com/wp-content/uploads/2017/09/blue-bullet-300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64357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43000" y="4554538"/>
            <a:ext cx="1214438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17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250" y="4214813"/>
            <a:ext cx="18637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Приняло участие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8713" y="5748338"/>
            <a:ext cx="131921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районов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края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1258888" y="4005263"/>
            <a:ext cx="7286625" cy="15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535238" y="5322888"/>
            <a:ext cx="1785937" cy="15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5813" y="981075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В 2018 году около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27088" y="1484313"/>
            <a:ext cx="14605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500" b="1">
                <a:solidFill>
                  <a:srgbClr val="376092"/>
                </a:solidFill>
                <a:latin typeface="Arial Narrow" pitchFamily="34" charset="0"/>
              </a:rPr>
              <a:t>6000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0338" y="1341438"/>
            <a:ext cx="5500687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жителей Алтайского края приняли участие в проекте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«Социальный десант»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3079750"/>
            <a:ext cx="5062538" cy="3262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2863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– проведение тренингов, семинаров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1292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– информационно-разъяснительная работа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688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– встречи с советами женщин, отцов  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385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–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личный прием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306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– консультации психологов, юристов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174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– работа с инвалидами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162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– работа с семьями, находящимися в СОП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57250" y="3500438"/>
            <a:ext cx="4786313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ятиугольник 6"/>
          <p:cNvSpPr/>
          <p:nvPr/>
        </p:nvSpPr>
        <p:spPr>
          <a:xfrm rot="5400000">
            <a:off x="928687" y="2357438"/>
            <a:ext cx="428625" cy="857250"/>
          </a:xfrm>
          <a:prstGeom prst="homePlate">
            <a:avLst>
              <a:gd name="adj" fmla="val 2333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668338" y="2562225"/>
            <a:ext cx="9588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количество</a:t>
            </a:r>
          </a:p>
          <a:p>
            <a:pPr algn="ctr">
              <a:lnSpc>
                <a:spcPts val="1100"/>
              </a:lnSpc>
            </a:pPr>
            <a:r>
              <a:rPr lang="ru-RU" sz="1400">
                <a:solidFill>
                  <a:schemeClr val="bg1"/>
                </a:solidFill>
                <a:latin typeface="Arial Narrow" pitchFamily="34" charset="0"/>
              </a:rPr>
              <a:t>человек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4688" y="2997200"/>
            <a:ext cx="2119312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муниципальных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образований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888" y="2924175"/>
            <a:ext cx="762000" cy="854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>
                <a:solidFill>
                  <a:srgbClr val="254061"/>
                </a:solidFill>
                <a:latin typeface="Arial Narrow" pitchFamily="34" charset="0"/>
              </a:rPr>
              <a:t>30</a:t>
            </a:r>
            <a:endParaRPr lang="ru-RU" sz="5000" b="1">
              <a:solidFill>
                <a:srgbClr val="254061"/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6663532" y="3353594"/>
            <a:ext cx="5715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24688" y="5084763"/>
            <a:ext cx="2119312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муниципальных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+mn-cs"/>
              </a:rPr>
              <a:t>образований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84888" y="5084763"/>
            <a:ext cx="762000" cy="854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>
                <a:solidFill>
                  <a:srgbClr val="254061"/>
                </a:solidFill>
                <a:latin typeface="Arial Narrow" pitchFamily="34" charset="0"/>
              </a:rPr>
              <a:t>38</a:t>
            </a:r>
            <a:endParaRPr lang="ru-RU" sz="5000" b="1">
              <a:solidFill>
                <a:srgbClr val="254061"/>
              </a:solidFill>
              <a:latin typeface="Calibri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6628607" y="5599906"/>
            <a:ext cx="5715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545263" y="3886200"/>
            <a:ext cx="1025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2018 год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13" y="5886450"/>
            <a:ext cx="1025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2019 год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76250"/>
            <a:ext cx="9144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Narrow" pitchFamily="34" charset="0"/>
              </a:rPr>
              <a:t>Социально значимый проект «Социальный десант»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57250" y="3948113"/>
            <a:ext cx="4786313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57250" y="4498975"/>
            <a:ext cx="4786313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7250" y="4927600"/>
            <a:ext cx="4786313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57250" y="5357813"/>
            <a:ext cx="4786313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57250" y="5786438"/>
            <a:ext cx="4786313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1042988" y="981075"/>
            <a:ext cx="7215187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1000125" y="2357438"/>
            <a:ext cx="7215188" cy="15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71813"/>
            <a:ext cx="9144000" cy="48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Arial Narrow" pitchFamily="34" charset="0"/>
              </a:rPr>
              <a:t>Спасибо за внимание</a:t>
            </a:r>
            <a:r>
              <a:rPr lang="ru-RU" sz="2600" b="1">
                <a:solidFill>
                  <a:srgbClr val="376092"/>
                </a:solidFill>
                <a:latin typeface="Arial Narrow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 smtClean="0"/>
              <a:t>Нормативная правовая база: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57203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Федеральный закон от 12.01.1996 № 7-ФЗ «О некоммерческих организациях»;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Федеральный закон от 19.05.1995 № 82-ФЗ «Об общественных объединениях»;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Федеральный закон от 28.12.2013 № 442-ФЗ «Об основах социального обслуживания граждан в Российской Федерации»;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Закон Алтайского края от 11.07.2011 № 78-ЗС «О государственной поддержке социально-ориентированных некоммерческих организаций в Алтайском крае»;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/>
              <a:t>Закон Алтайского края № 153-ЗС «Об основах взаимодействия органов государственной власти Алтайского края, органов местного самоуправления Алтайского края и общественных объединений, реализующих на территории Алтайского края социально значимые проекты»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/>
          <a:lstStyle/>
          <a:p>
            <a:r>
              <a:rPr lang="ru-RU" sz="2200" b="1" dirty="0" smtClean="0"/>
              <a:t>Координационный совет по обеспечению доступа негосударственных организаций к предоставлению </a:t>
            </a:r>
            <a:br>
              <a:rPr lang="ru-RU" sz="2200" b="1" dirty="0" smtClean="0"/>
            </a:br>
            <a:r>
              <a:rPr lang="ru-RU" sz="2200" b="1" dirty="0" smtClean="0"/>
              <a:t>социальных услуг населению в Алтайском крае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3"/>
            <a:ext cx="8229600" cy="3500463"/>
          </a:xfrm>
        </p:spPr>
        <p:txBody>
          <a:bodyPr/>
          <a:lstStyle/>
          <a:p>
            <a:r>
              <a:rPr lang="ru-RU" sz="2000" dirty="0" smtClean="0"/>
              <a:t>Постановление Администрации Алтайского края от 11.11.2016 № 379 «О Координационном совете по обеспечению доступа негосударственных организаций к предоставлению </a:t>
            </a:r>
            <a:br>
              <a:rPr lang="ru-RU" sz="2000" dirty="0" smtClean="0"/>
            </a:br>
            <a:r>
              <a:rPr lang="ru-RU" sz="2000" dirty="0" smtClean="0"/>
              <a:t>социальных услуг населению в Алтайском крае»;</a:t>
            </a:r>
          </a:p>
          <a:p>
            <a:r>
              <a:rPr lang="ru-RU" sz="2000" dirty="0" smtClean="0"/>
              <a:t>Распоряжение Правительства Алтайского края от 18.04.2019 № 168-р  об утверждении состава Координационного совета по обеспечению доступа негосударственных организаций к предоставлению социальных услуг населению в Алтайском крае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2200" b="1" smtClean="0"/>
              <a:t>Региональная нормативная правовая база: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ru-RU" sz="1800" smtClean="0"/>
              <a:t>подпрограмма 5 «Поддержка социально ориентированных некоммерческих организаций» государственной программы Алтайского края «Социальная поддержка граждан» от 14.01.2014 № 7;</a:t>
            </a:r>
          </a:p>
          <a:p>
            <a:r>
              <a:rPr lang="ru-RU" sz="1800" smtClean="0"/>
              <a:t>постановление Правительства Алтайского края от 27.10.2017 №380 «Об утверждении порядка определения объема и предоставления из краевого бюджета субсидий социально ориентированным некоммерческим организациям на предоставление гражданам социальных услуг»;</a:t>
            </a:r>
          </a:p>
          <a:p>
            <a:r>
              <a:rPr lang="ru-RU" sz="1800" smtClean="0"/>
              <a:t>постановление Администрации Алтайского края от 11.11.2016 № 379 «О Координационном совете по обеспечению доступа негосударственных организаций к предоставлению социальных услуг населению в Алтайском крае»;</a:t>
            </a:r>
          </a:p>
          <a:p>
            <a:r>
              <a:rPr lang="ru-RU" sz="1800" smtClean="0"/>
              <a:t>распоряжение Администрации края от 17.11.2016 № 319-р утвержден комплексный план мероприятий Алтайского края по обеспечению поэтапного доступа социально ориентированных некоммерческих организаций, осуществляющих деятельность в социальной сфере, к бюджетным средствам, выделяемым на предоставление социальных услуг населению, на 2016 – 2020 годы</a:t>
            </a:r>
          </a:p>
          <a:p>
            <a:endParaRPr lang="ru-RU" sz="1600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0" y="45486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+mj-lt"/>
              </a:rPr>
              <a:t>Поэтапный доступ СО НКО к бюджетным средствам, </a:t>
            </a:r>
          </a:p>
          <a:p>
            <a:pPr algn="ctr" eaLnBrk="1" hangingPunct="1"/>
            <a:r>
              <a:rPr lang="ru-RU" altLang="ru-RU" sz="2400" b="1" dirty="0" smtClean="0">
                <a:latin typeface="+mj-lt"/>
              </a:rPr>
              <a:t>выделяемым на предоставление социальных услуг</a:t>
            </a:r>
            <a:endParaRPr lang="ru-RU" altLang="ru-RU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428736"/>
            <a:ext cx="436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Реестр поставщиков социальных услуг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786454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млн. руб.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572008"/>
            <a:ext cx="1071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4,2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9" name="Picture 7" descr="q: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857760"/>
            <a:ext cx="834995" cy="1071569"/>
          </a:xfrm>
          <a:prstGeom prst="rect">
            <a:avLst/>
          </a:prstGeom>
          <a:noFill/>
        </p:spPr>
      </p:pic>
      <p:pic>
        <p:nvPicPr>
          <p:cNvPr id="10" name="Picture 7" descr="q: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072074"/>
            <a:ext cx="834995" cy="10715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414338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Сумма субсидии из краевого бюджета для СО НКО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1036580" y="1355764"/>
            <a:ext cx="7215238" cy="15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3572265" y="5214553"/>
            <a:ext cx="214314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-32" y="1357298"/>
            <a:ext cx="1081374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2018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год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062626" y="1357298"/>
            <a:ext cx="1081374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2019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год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7" name="Picture 3" descr="C:\Users\smi_03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928802"/>
            <a:ext cx="3907199" cy="192882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978497" y="5753416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млн. руб.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4572008"/>
            <a:ext cx="1071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4,6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25" name="Picture 7" descr="q: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4929198"/>
            <a:ext cx="834995" cy="1071569"/>
          </a:xfrm>
          <a:prstGeom prst="rect">
            <a:avLst/>
          </a:prstGeom>
          <a:noFill/>
        </p:spPr>
      </p:pic>
      <p:pic>
        <p:nvPicPr>
          <p:cNvPr id="26" name="Picture 7" descr="q: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072074"/>
            <a:ext cx="834995" cy="1071569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929190" y="414338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Сумма субсидии из краевого бюджета для СО НКО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85794"/>
            <a:ext cx="9144000" cy="35719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 Narrow" pitchFamily="34" charset="0"/>
              </a:rPr>
              <a:t>Конкурс проектов на предоставление гранта Губернатора Алтайского края </a:t>
            </a:r>
            <a:br>
              <a:rPr lang="ru-RU" sz="2200" b="1" dirty="0" smtClean="0">
                <a:latin typeface="Arial Narrow" pitchFamily="34" charset="0"/>
              </a:rPr>
            </a:br>
            <a:r>
              <a:rPr lang="ru-RU" sz="2200" b="1" dirty="0" smtClean="0">
                <a:latin typeface="Arial Narrow" pitchFamily="34" charset="0"/>
              </a:rPr>
              <a:t>в сфере обеспечения пожарной безопасности жилых помещений многодетных семей Алтайского края</a:t>
            </a:r>
            <a:endParaRPr lang="ru-RU" sz="2200" b="1" dirty="0" smtClean="0">
              <a:solidFill>
                <a:srgbClr val="376092"/>
              </a:solidFill>
              <a:latin typeface="Arial Narrow" pitchFamily="34" charset="0"/>
            </a:endParaRPr>
          </a:p>
        </p:txBody>
      </p:sp>
      <p:pic>
        <p:nvPicPr>
          <p:cNvPr id="20483" name="Picture 2" descr="http://cervicem.ru/assets/images/99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81" r="21107"/>
          <a:stretch>
            <a:fillRect/>
          </a:stretch>
        </p:blipFill>
        <p:spPr bwMode="auto">
          <a:xfrm>
            <a:off x="0" y="278130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1643050"/>
            <a:ext cx="4429125" cy="5016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Установка пожарных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извещателей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2500306"/>
            <a:ext cx="1071562" cy="3571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2018 год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2500306"/>
            <a:ext cx="1071563" cy="3571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2019 год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3107" y="3500438"/>
            <a:ext cx="1338281" cy="3571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многодетных семей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6375" y="3068638"/>
            <a:ext cx="28575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403350" y="3500438"/>
            <a:ext cx="785813" cy="3571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312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76600" y="3500438"/>
            <a:ext cx="1214438" cy="3571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5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00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71670" y="4500570"/>
            <a:ext cx="1500198" cy="35718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выделено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денежных средств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76375" y="4076700"/>
            <a:ext cx="28575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214414" y="4429132"/>
            <a:ext cx="1143000" cy="5762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1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млн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 руб.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57554" y="4429132"/>
            <a:ext cx="1143000" cy="500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млн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 руб.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5238" y="2214554"/>
            <a:ext cx="4068762" cy="3641734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  <a:cs typeface="+mn-cs"/>
              </a:rPr>
              <a:t>обследование условий жизни граждан, проведение разъяснительной работы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Narrow" pitchFamily="34" charset="0"/>
                <a:cs typeface="+mn-cs"/>
              </a:rPr>
              <a:t>выявление </a:t>
            </a:r>
            <a:r>
              <a:rPr lang="ru-RU" sz="1600" dirty="0">
                <a:latin typeface="Arial Narrow" pitchFamily="34" charset="0"/>
                <a:cs typeface="+mn-cs"/>
              </a:rPr>
              <a:t>скрытого неблагополучия в семьях и передача сигналов для профилактики попадания граждан, включая детей, в опасные для жизни и здоровья ситуации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Narrow" pitchFamily="34" charset="0"/>
                <a:cs typeface="+mn-cs"/>
              </a:rPr>
              <a:t>обеспечение безопасности обслуживаемых граждан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4643438" y="2714620"/>
            <a:ext cx="428625" cy="244475"/>
          </a:xfrm>
          <a:prstGeom prst="stripedRightArrow">
            <a:avLst>
              <a:gd name="adj1" fmla="val 64415"/>
              <a:gd name="adj2" fmla="val 638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4643438" y="3429000"/>
            <a:ext cx="428625" cy="244475"/>
          </a:xfrm>
          <a:prstGeom prst="stripedRightArrow">
            <a:avLst>
              <a:gd name="adj1" fmla="val 64415"/>
              <a:gd name="adj2" fmla="val 638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4375" y="6384925"/>
            <a:ext cx="2143125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00438" y="6384925"/>
            <a:ext cx="2143125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215063" y="6384925"/>
            <a:ext cx="2143125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1000100" y="1571612"/>
            <a:ext cx="7215188" cy="15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900113" y="5949950"/>
            <a:ext cx="7215187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Штриховая стрелка вправо 37"/>
          <p:cNvSpPr/>
          <p:nvPr/>
        </p:nvSpPr>
        <p:spPr>
          <a:xfrm>
            <a:off x="4643438" y="4643446"/>
            <a:ext cx="428625" cy="244475"/>
          </a:xfrm>
          <a:prstGeom prst="stripedRightArrow">
            <a:avLst>
              <a:gd name="adj1" fmla="val 64415"/>
              <a:gd name="adj2" fmla="val 638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0" y="428603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+mj-lt"/>
              </a:rPr>
              <a:t>Услуги по социальной реабилитации и </a:t>
            </a:r>
            <a:r>
              <a:rPr lang="ru-RU" altLang="ru-RU" sz="2200" b="1" dirty="0" err="1" smtClean="0">
                <a:latin typeface="+mj-lt"/>
              </a:rPr>
              <a:t>ресоциализации</a:t>
            </a:r>
            <a:r>
              <a:rPr lang="ru-RU" altLang="ru-RU" sz="2200" b="1" dirty="0" smtClean="0">
                <a:latin typeface="+mj-lt"/>
              </a:rPr>
              <a:t> гражданам, прошедшим лечение от наркотической зависимости </a:t>
            </a:r>
          </a:p>
          <a:p>
            <a:pPr algn="ctr" eaLnBrk="1" hangingPunct="1"/>
            <a:r>
              <a:rPr lang="ru-RU" altLang="ru-RU" sz="2200" b="1" dirty="0" smtClean="0">
                <a:latin typeface="+mj-lt"/>
              </a:rPr>
              <a:t>с использованием сертификата</a:t>
            </a:r>
            <a:endParaRPr lang="ru-RU" altLang="ru-RU" sz="2200" b="1" dirty="0">
              <a:latin typeface="+mj-lt"/>
            </a:endParaRPr>
          </a:p>
        </p:txBody>
      </p:sp>
      <p:pic>
        <p:nvPicPr>
          <p:cNvPr id="2050" name="Picture 2" descr="C:\Users\smi_03\Desktop\full_10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24" y="2928934"/>
            <a:ext cx="4435615" cy="313325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784214" y="3946535"/>
            <a:ext cx="3502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90 тысяч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рублей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1714488"/>
            <a:ext cx="100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9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6182" y="185736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сертификатов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0100" y="1785926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5852" y="235743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год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16" y="1785926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768" y="235743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год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357422" y="2285992"/>
            <a:ext cx="42862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28926" y="2357430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на сумму 810 тыс. руб.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5" name="Picture 2" descr="x:\!Новости на сайт\!готово\соцконтракт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610192" cy="503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5"/>
          <p:cNvSpPr txBox="1">
            <a:spLocks noChangeArrowheads="1"/>
          </p:cNvSpPr>
          <p:nvPr/>
        </p:nvSpPr>
        <p:spPr bwMode="auto">
          <a:xfrm>
            <a:off x="0" y="4048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>
                <a:latin typeface="Arial Narrow" pitchFamily="34" charset="0"/>
              </a:rPr>
              <a:t>Проведение гражданского форума общественных организаций </a:t>
            </a:r>
            <a:endParaRPr lang="ru-RU" altLang="ru-RU" sz="2200" b="1" dirty="0" smtClean="0">
              <a:latin typeface="Arial Narrow" pitchFamily="34" charset="0"/>
            </a:endParaRPr>
          </a:p>
          <a:p>
            <a:pPr algn="ctr"/>
            <a:r>
              <a:rPr lang="ru-RU" altLang="ru-RU" sz="2200" b="1" dirty="0" smtClean="0">
                <a:latin typeface="Arial Narrow" pitchFamily="34" charset="0"/>
              </a:rPr>
              <a:t>Алтайского </a:t>
            </a:r>
            <a:r>
              <a:rPr lang="ru-RU" altLang="ru-RU" sz="2200" b="1" dirty="0">
                <a:latin typeface="Arial Narrow" pitchFamily="34" charset="0"/>
              </a:rPr>
              <a:t>края «Вместе к успеху»</a:t>
            </a:r>
          </a:p>
        </p:txBody>
      </p:sp>
      <p:pic>
        <p:nvPicPr>
          <p:cNvPr id="17411" name="Picture 2" descr="C:\Users\smi_03\Desktop\прог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4724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375" y="1698625"/>
            <a:ext cx="1714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&gt;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400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0" y="2841625"/>
            <a:ext cx="33575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представителей общественных организаций, местных инициативных групп</a:t>
            </a:r>
          </a:p>
        </p:txBody>
      </p:sp>
      <p:pic>
        <p:nvPicPr>
          <p:cNvPr id="17414" name="Picture 2" descr="q: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781175"/>
            <a:ext cx="121443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Users\smi_03\Desktop\iconChe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221163"/>
            <a:ext cx="41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1071563" y="4149725"/>
            <a:ext cx="728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600"/>
              <a:t>обсуждение ключевых тенденций развития Алтайского края и включение гражданского общества в их решение</a:t>
            </a:r>
          </a:p>
        </p:txBody>
      </p:sp>
      <p:pic>
        <p:nvPicPr>
          <p:cNvPr id="17417" name="Picture 5" descr="C:\Users\smi_03\Desktop\iconChe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868863"/>
            <a:ext cx="4143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 descr="C:\Users\smi_03\Desktop\iconChe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516563"/>
            <a:ext cx="41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5" descr="C:\Users\smi_03\Desktop\iconChe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6021388"/>
            <a:ext cx="41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1071563" y="4724400"/>
            <a:ext cx="728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600"/>
              <a:t>выявление актуальных гражданских инициатив и разработка предложений по их реализации</a:t>
            </a: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1071563" y="5373688"/>
            <a:ext cx="728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600"/>
              <a:t>вовлечение широкой молодежной аудитории в активную гражданскую деятельность</a:t>
            </a: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1071563" y="5949950"/>
            <a:ext cx="728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1600"/>
              <a:t>развитие ответственности гражданского общества за судьбу нашего края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2714625" y="4143375"/>
            <a:ext cx="5429250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971550" y="1196975"/>
            <a:ext cx="7215188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642910" y="500042"/>
            <a:ext cx="85010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Arial Narrow" pitchFamily="34" charset="0"/>
              </a:rPr>
              <a:t>Краевой фестиваль-ярмарка </a:t>
            </a:r>
          </a:p>
          <a:p>
            <a:pPr eaLnBrk="1" hangingPunct="1"/>
            <a:r>
              <a:rPr lang="ru-RU" altLang="ru-RU" sz="2000" b="1" dirty="0" smtClean="0">
                <a:latin typeface="Arial Narrow" pitchFamily="34" charset="0"/>
              </a:rPr>
              <a:t>инновационных социальных практик</a:t>
            </a:r>
            <a:endParaRPr lang="ru-RU" altLang="ru-RU" sz="2000" b="1" dirty="0">
              <a:latin typeface="Arial Narrow" pitchFamily="34" charset="0"/>
            </a:endParaRPr>
          </a:p>
        </p:txBody>
      </p:sp>
      <p:pic>
        <p:nvPicPr>
          <p:cNvPr id="3" name="Picture 2" descr="C:\Users\smi_03\Desktop\програм.png"/>
          <p:cNvPicPr>
            <a:picLocks noChangeAspect="1" noChangeArrowheads="1"/>
          </p:cNvPicPr>
          <p:nvPr/>
        </p:nvPicPr>
        <p:blipFill>
          <a:blip r:embed="rId2" cstate="print"/>
          <a:srcRect l="48750"/>
          <a:stretch>
            <a:fillRect/>
          </a:stretch>
        </p:blipFill>
        <p:spPr bwMode="auto">
          <a:xfrm>
            <a:off x="4929190" y="571480"/>
            <a:ext cx="3752261" cy="685365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7572428" cy="8572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Цель: 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Выявление, экспертиза и тиражирование эффективных решений 	в сфере социального обслуживания семьи и детей, граждан 	пожилого возраста и инвалидов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571744"/>
            <a:ext cx="40005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Фестивале приняли участие: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5572140"/>
            <a:ext cx="2625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социально ориентированных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некоммерческих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214686"/>
            <a:ext cx="32861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интерактивные площадки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аукцион идей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работа кинозала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конкурс авторских разработок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III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Краевой слет активистов детских правовых служб Алтайского края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краевой Форум молодых семей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000100" y="1428736"/>
            <a:ext cx="7215238" cy="15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571744"/>
            <a:ext cx="4286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Деловая программа Фестиваля: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751125" y="4606933"/>
            <a:ext cx="3929090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Штриховая стрелка вправо 12"/>
          <p:cNvSpPr/>
          <p:nvPr/>
        </p:nvSpPr>
        <p:spPr>
          <a:xfrm>
            <a:off x="876274" y="3248024"/>
            <a:ext cx="357190" cy="285752"/>
          </a:xfrm>
          <a:prstGeom prst="stripedRightArrow">
            <a:avLst>
              <a:gd name="adj1" fmla="val 64415"/>
              <a:gd name="adj2" fmla="val 638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876274" y="3695702"/>
            <a:ext cx="357190" cy="285752"/>
          </a:xfrm>
          <a:prstGeom prst="stripedRightArrow">
            <a:avLst>
              <a:gd name="adj1" fmla="val 64415"/>
              <a:gd name="adj2" fmla="val 638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876274" y="4143380"/>
            <a:ext cx="357190" cy="285752"/>
          </a:xfrm>
          <a:prstGeom prst="stripedRightArrow">
            <a:avLst>
              <a:gd name="adj1" fmla="val 64415"/>
              <a:gd name="adj2" fmla="val 638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876274" y="4567246"/>
            <a:ext cx="357190" cy="285752"/>
          </a:xfrm>
          <a:prstGeom prst="stripedRightArrow">
            <a:avLst>
              <a:gd name="adj1" fmla="val 64415"/>
              <a:gd name="adj2" fmla="val 638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876274" y="4991111"/>
            <a:ext cx="357190" cy="285752"/>
          </a:xfrm>
          <a:prstGeom prst="stripedRightArrow">
            <a:avLst>
              <a:gd name="adj1" fmla="val 64415"/>
              <a:gd name="adj2" fmla="val 638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876274" y="5957905"/>
            <a:ext cx="357190" cy="285752"/>
          </a:xfrm>
          <a:prstGeom prst="stripedRightArrow">
            <a:avLst>
              <a:gd name="adj1" fmla="val 64415"/>
              <a:gd name="adj2" fmla="val 6388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960716" y="3560722"/>
            <a:ext cx="1468672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более</a:t>
            </a:r>
          </a:p>
          <a:p>
            <a:pPr>
              <a:lnSpc>
                <a:spcPts val="32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 тыс.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68" y="4143380"/>
            <a:ext cx="15039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учреждений 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социального 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обслуживания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6822" y="4275102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специалистов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6644" y="3714752"/>
            <a:ext cx="102784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7818" y="5357826"/>
            <a:ext cx="535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8</a:t>
            </a:r>
            <a:endParaRPr lang="ru-RU" sz="60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5072066" y="5429264"/>
            <a:ext cx="342902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5965835" y="4249743"/>
            <a:ext cx="1643074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616</Words>
  <PresentationFormat>Экран (4:3)</PresentationFormat>
  <Paragraphs>125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Участие СОНКО Алтайского края  в предоставлении социальных услуг</vt:lpstr>
      <vt:lpstr>Нормативная правовая база:</vt:lpstr>
      <vt:lpstr>Координационный совет по обеспечению доступа негосударственных организаций к предоставлению  социальных услуг населению в Алтайском крае</vt:lpstr>
      <vt:lpstr>Региональная нормативная правовая база:</vt:lpstr>
      <vt:lpstr>Слайд 5</vt:lpstr>
      <vt:lpstr>Конкурс проектов на предоставление гранта Губернатора Алтайского края  в сфере обеспечения пожарной безопасности жилых помещений многодетных семей Алтайского края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СОНКО Алтайского края в предоставлении социальных услуг</dc:title>
  <dc:creator>User ORG03</dc:creator>
  <cp:lastModifiedBy>org_03</cp:lastModifiedBy>
  <cp:revision>28</cp:revision>
  <dcterms:created xsi:type="dcterms:W3CDTF">2019-08-02T04:45:48Z</dcterms:created>
  <dcterms:modified xsi:type="dcterms:W3CDTF">2019-08-07T04:02:09Z</dcterms:modified>
</cp:coreProperties>
</file>